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74" r:id="rId2"/>
  </p:sldMasterIdLst>
  <p:notesMasterIdLst>
    <p:notesMasterId r:id="rId70"/>
  </p:notesMasterIdLst>
  <p:handoutMasterIdLst>
    <p:handoutMasterId r:id="rId71"/>
  </p:handoutMasterIdLst>
  <p:sldIdLst>
    <p:sldId id="362" r:id="rId3"/>
    <p:sldId id="496" r:id="rId4"/>
    <p:sldId id="486" r:id="rId5"/>
    <p:sldId id="365" r:id="rId6"/>
    <p:sldId id="525" r:id="rId7"/>
    <p:sldId id="466" r:id="rId8"/>
    <p:sldId id="595" r:id="rId9"/>
    <p:sldId id="481" r:id="rId10"/>
    <p:sldId id="480" r:id="rId11"/>
    <p:sldId id="463" r:id="rId12"/>
    <p:sldId id="565" r:id="rId13"/>
    <p:sldId id="566" r:id="rId14"/>
    <p:sldId id="500" r:id="rId15"/>
    <p:sldId id="523" r:id="rId16"/>
    <p:sldId id="467" r:id="rId17"/>
    <p:sldId id="506" r:id="rId18"/>
    <p:sldId id="507" r:id="rId19"/>
    <p:sldId id="508" r:id="rId20"/>
    <p:sldId id="509" r:id="rId21"/>
    <p:sldId id="510" r:id="rId22"/>
    <p:sldId id="511" r:id="rId23"/>
    <p:sldId id="482" r:id="rId24"/>
    <p:sldId id="547" r:id="rId25"/>
    <p:sldId id="567" r:id="rId26"/>
    <p:sldId id="568" r:id="rId27"/>
    <p:sldId id="569" r:id="rId28"/>
    <p:sldId id="570" r:id="rId29"/>
    <p:sldId id="572" r:id="rId30"/>
    <p:sldId id="573" r:id="rId31"/>
    <p:sldId id="574" r:id="rId32"/>
    <p:sldId id="524" r:id="rId33"/>
    <p:sldId id="579" r:id="rId34"/>
    <p:sldId id="580" r:id="rId35"/>
    <p:sldId id="581" r:id="rId36"/>
    <p:sldId id="582" r:id="rId37"/>
    <p:sldId id="583" r:id="rId38"/>
    <p:sldId id="584" r:id="rId39"/>
    <p:sldId id="585" r:id="rId40"/>
    <p:sldId id="586" r:id="rId41"/>
    <p:sldId id="587" r:id="rId42"/>
    <p:sldId id="588" r:id="rId43"/>
    <p:sldId id="589" r:id="rId44"/>
    <p:sldId id="503" r:id="rId45"/>
    <p:sldId id="527" r:id="rId46"/>
    <p:sldId id="528" r:id="rId47"/>
    <p:sldId id="529" r:id="rId48"/>
    <p:sldId id="530" r:id="rId49"/>
    <p:sldId id="531" r:id="rId50"/>
    <p:sldId id="532" r:id="rId51"/>
    <p:sldId id="533" r:id="rId52"/>
    <p:sldId id="534" r:id="rId53"/>
    <p:sldId id="546" r:id="rId54"/>
    <p:sldId id="590" r:id="rId55"/>
    <p:sldId id="591" r:id="rId56"/>
    <p:sldId id="592" r:id="rId57"/>
    <p:sldId id="593" r:id="rId58"/>
    <p:sldId id="594" r:id="rId59"/>
    <p:sldId id="575" r:id="rId60"/>
    <p:sldId id="576" r:id="rId61"/>
    <p:sldId id="577" r:id="rId62"/>
    <p:sldId id="578" r:id="rId63"/>
    <p:sldId id="549" r:id="rId64"/>
    <p:sldId id="526" r:id="rId65"/>
    <p:sldId id="487" r:id="rId66"/>
    <p:sldId id="406" r:id="rId67"/>
    <p:sldId id="422" r:id="rId68"/>
    <p:sldId id="459" r:id="rId6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96"/>
    <a:srgbClr val="0040C0"/>
    <a:srgbClr val="993366"/>
    <a:srgbClr val="87CB3D"/>
    <a:srgbClr val="FFCC00"/>
    <a:srgbClr val="CC3300"/>
    <a:srgbClr val="431D3E"/>
    <a:srgbClr val="00B0EE"/>
    <a:srgbClr val="CCBFAC"/>
    <a:srgbClr val="C3B9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42" autoAdjust="0"/>
    <p:restoredTop sz="92387" autoAdjust="0"/>
  </p:normalViewPr>
  <p:slideViewPr>
    <p:cSldViewPr snapToGrid="0">
      <p:cViewPr varScale="1">
        <p:scale>
          <a:sx n="148" d="100"/>
          <a:sy n="148" d="100"/>
        </p:scale>
        <p:origin x="760" y="184"/>
      </p:cViewPr>
      <p:guideLst>
        <p:guide orient="horz" pos="2160"/>
        <p:guide pos="3840"/>
      </p:guideLst>
    </p:cSldViewPr>
  </p:slideViewPr>
  <p:outlineViewPr>
    <p:cViewPr>
      <p:scale>
        <a:sx n="33" d="100"/>
        <a:sy n="33" d="100"/>
      </p:scale>
      <p:origin x="0" y="498"/>
    </p:cViewPr>
  </p:outlineViewPr>
  <p:notesTextViewPr>
    <p:cViewPr>
      <p:scale>
        <a:sx n="1" d="1"/>
        <a:sy n="1" d="1"/>
      </p:scale>
      <p:origin x="0" y="0"/>
    </p:cViewPr>
  </p:notesTextViewPr>
  <p:sorterViewPr>
    <p:cViewPr>
      <p:scale>
        <a:sx n="100" d="100"/>
        <a:sy n="100" d="100"/>
      </p:scale>
      <p:origin x="0" y="53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8BB8D4E-F334-4DF5-A184-1F0D71471DE9}" type="datetimeFigureOut">
              <a:rPr lang="en-US" smtClean="0"/>
              <a:t>10/8/20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806F0E9-086D-4398-8EFD-519CE6FBB661}" type="slidenum">
              <a:rPr lang="en-US" smtClean="0"/>
              <a:t>‹#›</a:t>
            </a:fld>
            <a:endParaRPr lang="en-US" dirty="0"/>
          </a:p>
        </p:txBody>
      </p:sp>
    </p:spTree>
    <p:extLst>
      <p:ext uri="{BB962C8B-B14F-4D97-AF65-F5344CB8AC3E}">
        <p14:creationId xmlns:p14="http://schemas.microsoft.com/office/powerpoint/2010/main" val="3258516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4A4682E-1057-437A-B6AC-6F763F429ED7}" type="datetimeFigureOut">
              <a:rPr lang="en-US"/>
              <a:t>10/8/20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69B21B3-C497-4982-8924-9BD3852AE58E}" type="slidenum">
              <a:rPr lang="en-US"/>
              <a:t>‹#›</a:t>
            </a:fld>
            <a:endParaRPr lang="en-US" dirty="0"/>
          </a:p>
        </p:txBody>
      </p:sp>
    </p:spTree>
    <p:extLst>
      <p:ext uri="{BB962C8B-B14F-4D97-AF65-F5344CB8AC3E}">
        <p14:creationId xmlns:p14="http://schemas.microsoft.com/office/powerpoint/2010/main" val="194899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1</a:t>
            </a:fld>
            <a:endParaRPr lang="en-US" dirty="0"/>
          </a:p>
        </p:txBody>
      </p:sp>
    </p:spTree>
    <p:extLst>
      <p:ext uri="{BB962C8B-B14F-4D97-AF65-F5344CB8AC3E}">
        <p14:creationId xmlns:p14="http://schemas.microsoft.com/office/powerpoint/2010/main" val="1920068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10</a:t>
            </a:fld>
            <a:endParaRPr lang="en-US" dirty="0"/>
          </a:p>
        </p:txBody>
      </p:sp>
    </p:spTree>
    <p:extLst>
      <p:ext uri="{BB962C8B-B14F-4D97-AF65-F5344CB8AC3E}">
        <p14:creationId xmlns:p14="http://schemas.microsoft.com/office/powerpoint/2010/main" val="1933039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800" dirty="0"/>
          </a:p>
        </p:txBody>
      </p:sp>
      <p:sp>
        <p:nvSpPr>
          <p:cNvPr id="2" name="Footer Placeholder 1"/>
          <p:cNvSpPr>
            <a:spLocks noGrp="1"/>
          </p:cNvSpPr>
          <p:nvPr>
            <p:ph type="ftr" sz="quarter" idx="10"/>
          </p:nvPr>
        </p:nvSpPr>
        <p:spPr/>
        <p:txBody>
          <a:bodyPr/>
          <a:lstStyle/>
          <a:p>
            <a:endParaRPr lang="en-US" dirty="0">
              <a:solidFill>
                <a:prstClr val="black"/>
              </a:solidFill>
            </a:endParaRPr>
          </a:p>
        </p:txBody>
      </p:sp>
    </p:spTree>
    <p:extLst>
      <p:ext uri="{BB962C8B-B14F-4D97-AF65-F5344CB8AC3E}">
        <p14:creationId xmlns:p14="http://schemas.microsoft.com/office/powerpoint/2010/main" val="253532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68776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13</a:t>
            </a:fld>
            <a:endParaRPr lang="en-US" dirty="0"/>
          </a:p>
        </p:txBody>
      </p:sp>
    </p:spTree>
    <p:extLst>
      <p:ext uri="{BB962C8B-B14F-4D97-AF65-F5344CB8AC3E}">
        <p14:creationId xmlns:p14="http://schemas.microsoft.com/office/powerpoint/2010/main" val="1290132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290132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15</a:t>
            </a:fld>
            <a:endParaRPr lang="en-US" dirty="0"/>
          </a:p>
        </p:txBody>
      </p:sp>
    </p:spTree>
    <p:extLst>
      <p:ext uri="{BB962C8B-B14F-4D97-AF65-F5344CB8AC3E}">
        <p14:creationId xmlns:p14="http://schemas.microsoft.com/office/powerpoint/2010/main" val="1933039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767127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DC226-C458-45A5-B2D0-08664DFA43B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575830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B606FB-2ED3-4D02-B2C9-EF8C2ED37F93}"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002577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000" b="0" i="0" u="none" strike="noStrike" kern="1200" dirty="0">
                <a:solidFill>
                  <a:schemeClr val="tx1"/>
                </a:solidFill>
                <a:effectLst/>
                <a:latin typeface="+mn-lt"/>
                <a:ea typeface="+mn-ea"/>
                <a:cs typeface="+mn-cs"/>
              </a:rPr>
              <a:t> Service</a:t>
            </a:r>
            <a:r>
              <a:rPr lang="en-US" sz="1000" b="0" i="0" u="none" strike="noStrike" kern="1200" baseline="0" dirty="0">
                <a:solidFill>
                  <a:schemeClr val="tx1"/>
                </a:solidFill>
                <a:effectLst/>
                <a:latin typeface="+mn-lt"/>
                <a:ea typeface="+mn-ea"/>
                <a:cs typeface="+mn-cs"/>
              </a:rPr>
              <a:t> Learning - </a:t>
            </a:r>
            <a:r>
              <a:rPr lang="en-US" sz="1000" b="0" i="0" u="none" strike="noStrike" kern="1200" dirty="0">
                <a:solidFill>
                  <a:schemeClr val="tx1"/>
                </a:solidFill>
                <a:effectLst/>
                <a:latin typeface="+mn-lt"/>
                <a:ea typeface="+mn-ea"/>
                <a:cs typeface="+mn-cs"/>
              </a:rPr>
              <a:t>Usually</a:t>
            </a:r>
            <a:r>
              <a:rPr lang="en-US" sz="1000" b="0" i="0" u="none" strike="noStrike" kern="1200" baseline="0" dirty="0">
                <a:solidFill>
                  <a:schemeClr val="tx1"/>
                </a:solidFill>
                <a:effectLst/>
                <a:latin typeface="+mn-lt"/>
                <a:ea typeface="+mn-ea"/>
                <a:cs typeface="+mn-cs"/>
              </a:rPr>
              <a:t> incorporated into a history course</a:t>
            </a:r>
            <a:endParaRPr lang="en-US" sz="1000" b="0" i="0" u="none" strike="noStrike" kern="1200" dirty="0">
              <a:solidFill>
                <a:schemeClr val="tx1"/>
              </a:solidFill>
              <a:effectLst/>
              <a:latin typeface="+mn-lt"/>
              <a:ea typeface="+mn-ea"/>
              <a:cs typeface="+mn-cs"/>
            </a:endParaRPr>
          </a:p>
          <a:p>
            <a:pPr rtl="0" eaLnBrk="1" fontAlgn="ctr" latinLnBrk="0" hangingPunct="1"/>
            <a:r>
              <a:rPr lang="en-US" sz="1000" b="0" i="0" u="none" strike="noStrike" kern="1200" dirty="0">
                <a:solidFill>
                  <a:schemeClr val="tx1"/>
                </a:solidFill>
                <a:effectLst/>
                <a:latin typeface="+mn-lt"/>
                <a:ea typeface="+mn-ea"/>
                <a:cs typeface="+mn-cs"/>
              </a:rPr>
              <a:t> Career Pathway Selection</a:t>
            </a:r>
            <a:r>
              <a:rPr lang="en-US" sz="1000" b="0" i="0" u="none" strike="noStrike" kern="1200" baseline="0" dirty="0">
                <a:solidFill>
                  <a:schemeClr val="tx1"/>
                </a:solidFill>
                <a:effectLst/>
                <a:latin typeface="+mn-lt"/>
                <a:ea typeface="+mn-ea"/>
                <a:cs typeface="+mn-cs"/>
              </a:rPr>
              <a:t> - </a:t>
            </a:r>
            <a:r>
              <a:rPr lang="en-US" sz="1000" b="0" i="0" u="none" strike="noStrike" kern="1200" dirty="0">
                <a:solidFill>
                  <a:schemeClr val="tx1"/>
                </a:solidFill>
                <a:effectLst/>
                <a:latin typeface="+mn-lt"/>
                <a:ea typeface="+mn-ea"/>
                <a:cs typeface="+mn-cs"/>
              </a:rPr>
              <a:t>Conversation</a:t>
            </a:r>
            <a:r>
              <a:rPr lang="en-US" sz="1000" b="0" i="0" u="none" strike="noStrike" kern="1200" baseline="0" dirty="0">
                <a:solidFill>
                  <a:schemeClr val="tx1"/>
                </a:solidFill>
                <a:effectLst/>
                <a:latin typeface="+mn-lt"/>
                <a:ea typeface="+mn-ea"/>
                <a:cs typeface="+mn-cs"/>
              </a:rPr>
              <a:t> with high school counselor</a:t>
            </a:r>
            <a:endParaRPr lang="en-US" sz="1000" b="0" dirty="0">
              <a:latin typeface="+mn-lt"/>
            </a:endParaRPr>
          </a:p>
        </p:txBody>
      </p:sp>
      <p:sp>
        <p:nvSpPr>
          <p:cNvPr id="4" name="Slide Number Placeholder 3"/>
          <p:cNvSpPr>
            <a:spLocks noGrp="1"/>
          </p:cNvSpPr>
          <p:nvPr>
            <p:ph type="sldNum" sz="quarter" idx="10"/>
          </p:nvPr>
        </p:nvSpPr>
        <p:spPr/>
        <p:txBody>
          <a:bodyPr/>
          <a:lstStyle/>
          <a:p>
            <a:fld id="{63B606FB-2ED3-4D02-B2C9-EF8C2ED37F93}"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788074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420922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DC226-C458-45A5-B2D0-08664DFA43B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575830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290132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22</a:t>
            </a:fld>
            <a:endParaRPr lang="en-US" dirty="0"/>
          </a:p>
        </p:txBody>
      </p:sp>
    </p:spTree>
    <p:extLst>
      <p:ext uri="{BB962C8B-B14F-4D97-AF65-F5344CB8AC3E}">
        <p14:creationId xmlns:p14="http://schemas.microsoft.com/office/powerpoint/2010/main" val="1290132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290132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030305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953750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230339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035218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02494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824845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3</a:t>
            </a:fld>
            <a:endParaRPr lang="en-US" dirty="0"/>
          </a:p>
        </p:txBody>
      </p:sp>
    </p:spTree>
    <p:extLst>
      <p:ext uri="{BB962C8B-B14F-4D97-AF65-F5344CB8AC3E}">
        <p14:creationId xmlns:p14="http://schemas.microsoft.com/office/powerpoint/2010/main" val="2420922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439510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290132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32</a:t>
            </a:fld>
            <a:endParaRPr lang="en-US" dirty="0"/>
          </a:p>
        </p:txBody>
      </p:sp>
    </p:spTree>
    <p:extLst>
      <p:ext uri="{BB962C8B-B14F-4D97-AF65-F5344CB8AC3E}">
        <p14:creationId xmlns:p14="http://schemas.microsoft.com/office/powerpoint/2010/main" val="3591340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650332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34</a:t>
            </a:fld>
            <a:endParaRPr lang="en-US" dirty="0"/>
          </a:p>
        </p:txBody>
      </p:sp>
    </p:spTree>
    <p:extLst>
      <p:ext uri="{BB962C8B-B14F-4D97-AF65-F5344CB8AC3E}">
        <p14:creationId xmlns:p14="http://schemas.microsoft.com/office/powerpoint/2010/main" val="4164404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35</a:t>
            </a:fld>
            <a:endParaRPr lang="en-US" dirty="0"/>
          </a:p>
        </p:txBody>
      </p:sp>
    </p:spTree>
    <p:extLst>
      <p:ext uri="{BB962C8B-B14F-4D97-AF65-F5344CB8AC3E}">
        <p14:creationId xmlns:p14="http://schemas.microsoft.com/office/powerpoint/2010/main" val="3392533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36</a:t>
            </a:fld>
            <a:endParaRPr lang="en-US" dirty="0"/>
          </a:p>
        </p:txBody>
      </p:sp>
    </p:spTree>
    <p:extLst>
      <p:ext uri="{BB962C8B-B14F-4D97-AF65-F5344CB8AC3E}">
        <p14:creationId xmlns:p14="http://schemas.microsoft.com/office/powerpoint/2010/main" val="3163029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206825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139605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40588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4</a:t>
            </a:fld>
            <a:endParaRPr lang="en-US" dirty="0"/>
          </a:p>
        </p:txBody>
      </p:sp>
    </p:spTree>
    <p:extLst>
      <p:ext uri="{BB962C8B-B14F-4D97-AF65-F5344CB8AC3E}">
        <p14:creationId xmlns:p14="http://schemas.microsoft.com/office/powerpoint/2010/main" val="3183544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6635702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966474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5005240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43</a:t>
            </a:fld>
            <a:endParaRPr lang="en-US" dirty="0"/>
          </a:p>
        </p:txBody>
      </p:sp>
    </p:spTree>
    <p:extLst>
      <p:ext uri="{BB962C8B-B14F-4D97-AF65-F5344CB8AC3E}">
        <p14:creationId xmlns:p14="http://schemas.microsoft.com/office/powerpoint/2010/main" val="1290132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9330393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925815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2901329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1290132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925815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1290132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9330393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52</a:t>
            </a:fld>
            <a:endParaRPr lang="en-US" dirty="0"/>
          </a:p>
        </p:txBody>
      </p:sp>
    </p:spTree>
    <p:extLst>
      <p:ext uri="{BB962C8B-B14F-4D97-AF65-F5344CB8AC3E}">
        <p14:creationId xmlns:p14="http://schemas.microsoft.com/office/powerpoint/2010/main" val="1290132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005086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11174103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6356770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175126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36364433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Importance</a:t>
            </a:r>
            <a:r>
              <a:rPr lang="en-US" baseline="0" dirty="0"/>
              <a:t> of a routine – talk about an agenda to know </a:t>
            </a:r>
            <a:r>
              <a:rPr lang="en-US" baseline="0"/>
              <a:t>when things are due</a:t>
            </a:r>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1572374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0866338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6209581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281456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6</a:t>
            </a:fld>
            <a:endParaRPr lang="en-US" dirty="0"/>
          </a:p>
        </p:txBody>
      </p:sp>
    </p:spTree>
    <p:extLst>
      <p:ext uri="{BB962C8B-B14F-4D97-AF65-F5344CB8AC3E}">
        <p14:creationId xmlns:p14="http://schemas.microsoft.com/office/powerpoint/2010/main" val="19330393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42704739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9330393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64</a:t>
            </a:fld>
            <a:endParaRPr lang="en-US" dirty="0"/>
          </a:p>
        </p:txBody>
      </p:sp>
    </p:spTree>
    <p:extLst>
      <p:ext uri="{BB962C8B-B14F-4D97-AF65-F5344CB8AC3E}">
        <p14:creationId xmlns:p14="http://schemas.microsoft.com/office/powerpoint/2010/main" val="24209223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65</a:t>
            </a:fld>
            <a:endParaRPr lang="en-US" dirty="0"/>
          </a:p>
        </p:txBody>
      </p:sp>
    </p:spTree>
    <p:extLst>
      <p:ext uri="{BB962C8B-B14F-4D97-AF65-F5344CB8AC3E}">
        <p14:creationId xmlns:p14="http://schemas.microsoft.com/office/powerpoint/2010/main" val="42701184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66</a:t>
            </a:fld>
            <a:endParaRPr lang="en-US" dirty="0"/>
          </a:p>
        </p:txBody>
      </p:sp>
    </p:spTree>
    <p:extLst>
      <p:ext uri="{BB962C8B-B14F-4D97-AF65-F5344CB8AC3E}">
        <p14:creationId xmlns:p14="http://schemas.microsoft.com/office/powerpoint/2010/main" val="36091962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67</a:t>
            </a:fld>
            <a:endParaRPr lang="en-US" dirty="0"/>
          </a:p>
        </p:txBody>
      </p:sp>
    </p:spTree>
    <p:extLst>
      <p:ext uri="{BB962C8B-B14F-4D97-AF65-F5344CB8AC3E}">
        <p14:creationId xmlns:p14="http://schemas.microsoft.com/office/powerpoint/2010/main" val="3609196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94374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8</a:t>
            </a:fld>
            <a:endParaRPr lang="en-US" dirty="0"/>
          </a:p>
        </p:txBody>
      </p:sp>
    </p:spTree>
    <p:extLst>
      <p:ext uri="{BB962C8B-B14F-4D97-AF65-F5344CB8AC3E}">
        <p14:creationId xmlns:p14="http://schemas.microsoft.com/office/powerpoint/2010/main" val="1290132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B21B3-C497-4982-8924-9BD3852AE58E}" type="slidenum">
              <a:rPr lang="en-US" smtClean="0"/>
              <a:t>9</a:t>
            </a:fld>
            <a:endParaRPr lang="en-US" dirty="0"/>
          </a:p>
        </p:txBody>
      </p:sp>
    </p:spTree>
    <p:extLst>
      <p:ext uri="{BB962C8B-B14F-4D97-AF65-F5344CB8AC3E}">
        <p14:creationId xmlns:p14="http://schemas.microsoft.com/office/powerpoint/2010/main" val="1290132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title="Slide Design 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defTabSz="914400">
              <a:defRPr/>
            </a:pPr>
            <a:endParaRPr kern="0" dirty="0">
              <a:solidFill>
                <a:prstClr val="white"/>
              </a:solidFill>
              <a:latin typeface="Euphemia"/>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dirty="0">
              <a:solidFill>
                <a:srgbClr val="C9D0E5"/>
              </a:solidFill>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t>Click to edit Master title style</a:t>
            </a: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t>Click to edit Master subtitle style</a:t>
            </a:r>
          </a:p>
        </p:txBody>
      </p:sp>
    </p:spTree>
    <p:extLst>
      <p:ext uri="{BB962C8B-B14F-4D97-AF65-F5344CB8AC3E}">
        <p14:creationId xmlns:p14="http://schemas.microsoft.com/office/powerpoint/2010/main" val="258100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defTabSz="914400">
              <a:defRPr/>
            </a:pPr>
            <a:endParaRPr kern="0" dirty="0">
              <a:solidFill>
                <a:prstClr val="white"/>
              </a:solidFill>
              <a:latin typeface="Euphemia"/>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t>Click to edit Master title style</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solidFill>
                  <a:srgbClr val="263050"/>
                </a:solidFill>
              </a:rPr>
              <a:pPr/>
              <a:t>10/8/20</a:t>
            </a:fld>
            <a:endParaRPr dirty="0">
              <a:solidFill>
                <a:srgbClr val="263050"/>
              </a:solidFill>
            </a:endParaRPr>
          </a:p>
        </p:txBody>
      </p:sp>
      <p:sp>
        <p:nvSpPr>
          <p:cNvPr id="6" name="Footer Placeholder 5"/>
          <p:cNvSpPr>
            <a:spLocks noGrp="1"/>
          </p:cNvSpPr>
          <p:nvPr>
            <p:ph type="ftr" sz="quarter" idx="11"/>
          </p:nvPr>
        </p:nvSpPr>
        <p:spPr/>
        <p:txBody>
          <a:bodyPr/>
          <a:lstStyle/>
          <a:p>
            <a:endParaRPr dirty="0">
              <a:solidFill>
                <a:srgbClr val="F2F2F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solidFill>
                  <a:srgbClr val="263050"/>
                </a:solidFill>
              </a:rPr>
              <a:pPr/>
              <a:t>‹#›</a:t>
            </a:fld>
            <a:endParaRPr dirty="0">
              <a:solidFill>
                <a:srgbClr val="263050"/>
              </a:solidFill>
            </a:endParaRPr>
          </a:p>
        </p:txBody>
      </p:sp>
    </p:spTree>
    <p:extLst>
      <p:ext uri="{BB962C8B-B14F-4D97-AF65-F5344CB8AC3E}">
        <p14:creationId xmlns:p14="http://schemas.microsoft.com/office/powerpoint/2010/main" val="336856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defTabSz="914400">
              <a:defRPr/>
            </a:pPr>
            <a:endParaRPr kern="0" dirty="0">
              <a:solidFill>
                <a:prstClr val="white"/>
              </a:solidFill>
              <a:latin typeface="Euphemia"/>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t>Click to edit Master title style</a:t>
            </a:r>
          </a:p>
        </p:txBody>
      </p:sp>
      <p:sp>
        <p:nvSpPr>
          <p:cNvPr id="3" name="Picture Placeholder 2"/>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dirty="0"/>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solidFill>
                  <a:srgbClr val="F2F2F2"/>
                </a:solidFill>
              </a:rPr>
              <a:pPr/>
              <a:t>10/8/20</a:t>
            </a:fld>
            <a:endParaRPr dirty="0">
              <a:solidFill>
                <a:srgbClr val="F2F2F2"/>
              </a:solidFill>
            </a:endParaRPr>
          </a:p>
        </p:txBody>
      </p:sp>
      <p:sp>
        <p:nvSpPr>
          <p:cNvPr id="6" name="Footer Placeholder 5"/>
          <p:cNvSpPr>
            <a:spLocks noGrp="1"/>
          </p:cNvSpPr>
          <p:nvPr>
            <p:ph type="ftr" sz="quarter" idx="11"/>
          </p:nvPr>
        </p:nvSpPr>
        <p:spPr/>
        <p:txBody>
          <a:bodyPr/>
          <a:lstStyle/>
          <a:p>
            <a:endParaRPr dirty="0">
              <a:solidFill>
                <a:srgbClr val="F2F2F2"/>
              </a:solidFill>
            </a:endParaRPr>
          </a:p>
        </p:txBody>
      </p:sp>
      <p:sp>
        <p:nvSpPr>
          <p:cNvPr id="7" name="Slide Number Placeholder 6"/>
          <p:cNvSpPr>
            <a:spLocks noGrp="1"/>
          </p:cNvSpPr>
          <p:nvPr>
            <p:ph type="sldNum" sz="quarter" idx="12"/>
          </p:nvPr>
        </p:nvSpPr>
        <p:spPr/>
        <p:txBody>
          <a:bodyPr/>
          <a:lstStyle/>
          <a:p>
            <a:fld id="{CA8D9AD5-F248-4919-864A-CFD76CC027D6}" type="slidenum">
              <a:rPr>
                <a:solidFill>
                  <a:srgbClr val="F2F2F2"/>
                </a:solidFill>
              </a:rPr>
              <a:pPr/>
              <a:t>‹#›</a:t>
            </a:fld>
            <a:endParaRPr dirty="0">
              <a:solidFill>
                <a:srgbClr val="F2F2F2"/>
              </a:solidFill>
            </a:endParaRPr>
          </a:p>
        </p:txBody>
      </p:sp>
    </p:spTree>
    <p:extLst>
      <p:ext uri="{BB962C8B-B14F-4D97-AF65-F5344CB8AC3E}">
        <p14:creationId xmlns:p14="http://schemas.microsoft.com/office/powerpoint/2010/main" val="163526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E583DDF-CA54-461A-A486-592D2374C532}" type="datetimeFigureOut">
              <a:rPr lang="en-US">
                <a:solidFill>
                  <a:srgbClr val="F2F2F2"/>
                </a:solidFill>
              </a:rPr>
              <a:pPr/>
              <a:t>10/8/20</a:t>
            </a:fld>
            <a:endParaRPr dirty="0">
              <a:solidFill>
                <a:srgbClr val="F2F2F2"/>
              </a:solidFill>
            </a:endParaRPr>
          </a:p>
        </p:txBody>
      </p:sp>
      <p:sp>
        <p:nvSpPr>
          <p:cNvPr id="5" name="Footer Placeholder 4"/>
          <p:cNvSpPr>
            <a:spLocks noGrp="1"/>
          </p:cNvSpPr>
          <p:nvPr>
            <p:ph type="ftr" sz="quarter" idx="11"/>
          </p:nvPr>
        </p:nvSpPr>
        <p:spPr/>
        <p:txBody>
          <a:bodyPr/>
          <a:lstStyle/>
          <a:p>
            <a:endParaRPr dirty="0">
              <a:solidFill>
                <a:srgbClr val="F2F2F2"/>
              </a:solidFill>
            </a:endParaRPr>
          </a:p>
        </p:txBody>
      </p:sp>
      <p:sp>
        <p:nvSpPr>
          <p:cNvPr id="6" name="Slide Number Placeholder 5"/>
          <p:cNvSpPr>
            <a:spLocks noGrp="1"/>
          </p:cNvSpPr>
          <p:nvPr>
            <p:ph type="sldNum" sz="quarter" idx="12"/>
          </p:nvPr>
        </p:nvSpPr>
        <p:spPr/>
        <p:txBody>
          <a:bodyPr/>
          <a:lstStyle/>
          <a:p>
            <a:fld id="{CA8D9AD5-F248-4919-864A-CFD76CC027D6}" type="slidenum">
              <a:rPr>
                <a:solidFill>
                  <a:srgbClr val="F2F2F2"/>
                </a:solidFill>
              </a:rPr>
              <a:pPr/>
              <a:t>‹#›</a:t>
            </a:fld>
            <a:endParaRPr dirty="0">
              <a:solidFill>
                <a:srgbClr val="F2F2F2"/>
              </a:solidFill>
            </a:endParaRPr>
          </a:p>
        </p:txBody>
      </p:sp>
    </p:spTree>
    <p:extLst>
      <p:ext uri="{BB962C8B-B14F-4D97-AF65-F5344CB8AC3E}">
        <p14:creationId xmlns:p14="http://schemas.microsoft.com/office/powerpoint/2010/main" val="422781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t>Click to edit Master title style</a:t>
            </a:r>
          </a:p>
        </p:txBody>
      </p:sp>
      <p:sp>
        <p:nvSpPr>
          <p:cNvPr id="3" name="Vertical Text Placeholder 2"/>
          <p:cNvSpPr>
            <a:spLocks noGrp="1"/>
          </p:cNvSpPr>
          <p:nvPr>
            <p:ph type="body" orient="vert" idx="1"/>
          </p:nvPr>
        </p:nvSpPr>
        <p:spPr>
          <a:xfrm>
            <a:off x="838200" y="274638"/>
            <a:ext cx="7734300" cy="5897562"/>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E583DDF-CA54-461A-A486-592D2374C532}" type="datetimeFigureOut">
              <a:rPr lang="en-US">
                <a:solidFill>
                  <a:srgbClr val="F2F2F2"/>
                </a:solidFill>
              </a:rPr>
              <a:pPr/>
              <a:t>10/8/20</a:t>
            </a:fld>
            <a:endParaRPr dirty="0">
              <a:solidFill>
                <a:srgbClr val="F2F2F2"/>
              </a:solidFill>
            </a:endParaRPr>
          </a:p>
        </p:txBody>
      </p:sp>
      <p:sp>
        <p:nvSpPr>
          <p:cNvPr id="5" name="Footer Placeholder 4"/>
          <p:cNvSpPr>
            <a:spLocks noGrp="1"/>
          </p:cNvSpPr>
          <p:nvPr>
            <p:ph type="ftr" sz="quarter" idx="11"/>
          </p:nvPr>
        </p:nvSpPr>
        <p:spPr/>
        <p:txBody>
          <a:bodyPr/>
          <a:lstStyle/>
          <a:p>
            <a:endParaRPr dirty="0">
              <a:solidFill>
                <a:srgbClr val="F2F2F2"/>
              </a:solidFill>
            </a:endParaRPr>
          </a:p>
        </p:txBody>
      </p:sp>
      <p:sp>
        <p:nvSpPr>
          <p:cNvPr id="6" name="Slide Number Placeholder 5"/>
          <p:cNvSpPr>
            <a:spLocks noGrp="1"/>
          </p:cNvSpPr>
          <p:nvPr>
            <p:ph type="sldNum" sz="quarter" idx="12"/>
          </p:nvPr>
        </p:nvSpPr>
        <p:spPr/>
        <p:txBody>
          <a:bodyPr/>
          <a:lstStyle/>
          <a:p>
            <a:fld id="{CA8D9AD5-F248-4919-864A-CFD76CC027D6}" type="slidenum">
              <a:rPr>
                <a:solidFill>
                  <a:srgbClr val="F2F2F2"/>
                </a:solidFill>
              </a:rPr>
              <a:pPr/>
              <a:t>‹#›</a:t>
            </a:fld>
            <a:endParaRPr dirty="0">
              <a:solidFill>
                <a:srgbClr val="F2F2F2"/>
              </a:solidFill>
            </a:endParaRPr>
          </a:p>
        </p:txBody>
      </p:sp>
    </p:spTree>
    <p:extLst>
      <p:ext uri="{BB962C8B-B14F-4D97-AF65-F5344CB8AC3E}">
        <p14:creationId xmlns:p14="http://schemas.microsoft.com/office/powerpoint/2010/main" val="185972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30F713-3502-4B38-8A1E-477921C73AF8}" type="datetimeFigureOut">
              <a:rPr lang="en-US" smtClean="0">
                <a:solidFill>
                  <a:prstClr val="black">
                    <a:tint val="75000"/>
                  </a:prstClr>
                </a:solidFill>
              </a:rPr>
              <a:pPr/>
              <a:t>10/8/20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537296-68F1-4E86-9D97-A3F546B5CF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6019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0F713-3502-4B38-8A1E-477921C73AF8}" type="datetimeFigureOut">
              <a:rPr lang="en-US" smtClean="0">
                <a:solidFill>
                  <a:prstClr val="black">
                    <a:tint val="75000"/>
                  </a:prstClr>
                </a:solidFill>
              </a:rPr>
              <a:pPr/>
              <a:t>10/8/20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537296-68F1-4E86-9D97-A3F546B5CF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7231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30F713-3502-4B38-8A1E-477921C73AF8}" type="datetimeFigureOut">
              <a:rPr lang="en-US" smtClean="0">
                <a:solidFill>
                  <a:prstClr val="black">
                    <a:tint val="75000"/>
                  </a:prstClr>
                </a:solidFill>
              </a:rPr>
              <a:pPr/>
              <a:t>10/8/20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537296-68F1-4E86-9D97-A3F546B5CF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1401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30F713-3502-4B38-8A1E-477921C73AF8}" type="datetimeFigureOut">
              <a:rPr lang="en-US" smtClean="0">
                <a:solidFill>
                  <a:prstClr val="black">
                    <a:tint val="75000"/>
                  </a:prstClr>
                </a:solidFill>
              </a:rPr>
              <a:pPr/>
              <a:t>10/8/20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537296-68F1-4E86-9D97-A3F546B5CF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0865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30F713-3502-4B38-8A1E-477921C73AF8}" type="datetimeFigureOut">
              <a:rPr lang="en-US" smtClean="0">
                <a:solidFill>
                  <a:prstClr val="black">
                    <a:tint val="75000"/>
                  </a:prstClr>
                </a:solidFill>
              </a:rPr>
              <a:pPr/>
              <a:t>10/8/20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0537296-68F1-4E86-9D97-A3F546B5CF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5700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30F713-3502-4B38-8A1E-477921C73AF8}" type="datetimeFigureOut">
              <a:rPr lang="en-US" smtClean="0">
                <a:solidFill>
                  <a:prstClr val="black">
                    <a:tint val="75000"/>
                  </a:prstClr>
                </a:solidFill>
              </a:rPr>
              <a:pPr/>
              <a:t>10/8/20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0537296-68F1-4E86-9D97-A3F546B5CF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9393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lvl6pPr>
              <a:defRPr/>
            </a:lvl6p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E583DDF-CA54-461A-A486-592D2374C532}" type="datetimeFigureOut">
              <a:rPr lang="en-US">
                <a:solidFill>
                  <a:srgbClr val="F2F2F2"/>
                </a:solidFill>
              </a:rPr>
              <a:pPr/>
              <a:t>10/8/20</a:t>
            </a:fld>
            <a:endParaRPr dirty="0">
              <a:solidFill>
                <a:srgbClr val="F2F2F2"/>
              </a:solidFill>
            </a:endParaRPr>
          </a:p>
        </p:txBody>
      </p:sp>
      <p:sp>
        <p:nvSpPr>
          <p:cNvPr id="5" name="Footer Placeholder 4"/>
          <p:cNvSpPr>
            <a:spLocks noGrp="1"/>
          </p:cNvSpPr>
          <p:nvPr>
            <p:ph type="ftr" sz="quarter" idx="11"/>
          </p:nvPr>
        </p:nvSpPr>
        <p:spPr/>
        <p:txBody>
          <a:bodyPr/>
          <a:lstStyle/>
          <a:p>
            <a:endParaRPr dirty="0">
              <a:solidFill>
                <a:srgbClr val="F2F2F2"/>
              </a:solidFill>
            </a:endParaRPr>
          </a:p>
        </p:txBody>
      </p:sp>
      <p:sp>
        <p:nvSpPr>
          <p:cNvPr id="6" name="Slide Number Placeholder 5"/>
          <p:cNvSpPr>
            <a:spLocks noGrp="1"/>
          </p:cNvSpPr>
          <p:nvPr>
            <p:ph type="sldNum" sz="quarter" idx="12"/>
          </p:nvPr>
        </p:nvSpPr>
        <p:spPr/>
        <p:txBody>
          <a:bodyPr/>
          <a:lstStyle/>
          <a:p>
            <a:fld id="{CA8D9AD5-F248-4919-864A-CFD76CC027D6}" type="slidenum">
              <a:rPr>
                <a:solidFill>
                  <a:srgbClr val="F2F2F2"/>
                </a:solidFill>
              </a:rPr>
              <a:pPr/>
              <a:t>‹#›</a:t>
            </a:fld>
            <a:endParaRPr dirty="0">
              <a:solidFill>
                <a:srgbClr val="F2F2F2"/>
              </a:solidFill>
            </a:endParaRPr>
          </a:p>
        </p:txBody>
      </p:sp>
    </p:spTree>
    <p:extLst>
      <p:ext uri="{BB962C8B-B14F-4D97-AF65-F5344CB8AC3E}">
        <p14:creationId xmlns:p14="http://schemas.microsoft.com/office/powerpoint/2010/main" val="93281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0F713-3502-4B38-8A1E-477921C73AF8}" type="datetimeFigureOut">
              <a:rPr lang="en-US" smtClean="0">
                <a:solidFill>
                  <a:prstClr val="black">
                    <a:tint val="75000"/>
                  </a:prstClr>
                </a:solidFill>
              </a:rPr>
              <a:pPr/>
              <a:t>10/8/20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0537296-68F1-4E86-9D97-A3F546B5CF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5685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30F713-3502-4B38-8A1E-477921C73AF8}" type="datetimeFigureOut">
              <a:rPr lang="en-US" smtClean="0">
                <a:solidFill>
                  <a:prstClr val="black">
                    <a:tint val="75000"/>
                  </a:prstClr>
                </a:solidFill>
              </a:rPr>
              <a:pPr/>
              <a:t>10/8/20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537296-68F1-4E86-9D97-A3F546B5CF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7027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30F713-3502-4B38-8A1E-477921C73AF8}" type="datetimeFigureOut">
              <a:rPr lang="en-US" smtClean="0">
                <a:solidFill>
                  <a:prstClr val="black">
                    <a:tint val="75000"/>
                  </a:prstClr>
                </a:solidFill>
              </a:rPr>
              <a:pPr/>
              <a:t>10/8/20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537296-68F1-4E86-9D97-A3F546B5CF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0876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0F713-3502-4B38-8A1E-477921C73AF8}" type="datetimeFigureOut">
              <a:rPr lang="en-US" smtClean="0">
                <a:solidFill>
                  <a:prstClr val="black">
                    <a:tint val="75000"/>
                  </a:prstClr>
                </a:solidFill>
              </a:rPr>
              <a:pPr/>
              <a:t>10/8/20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537296-68F1-4E86-9D97-A3F546B5CF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3606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0F713-3502-4B38-8A1E-477921C73AF8}" type="datetimeFigureOut">
              <a:rPr lang="en-US" smtClean="0">
                <a:solidFill>
                  <a:prstClr val="black">
                    <a:tint val="75000"/>
                  </a:prstClr>
                </a:solidFill>
              </a:rPr>
              <a:pPr/>
              <a:t>10/8/20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537296-68F1-4E86-9D97-A3F546B5CF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0803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defTabSz="914400"/>
            <a:endParaRPr kern="0" dirty="0">
              <a:solidFill>
                <a:prstClr val="white"/>
              </a:solidFill>
              <a:latin typeface="Euphemia"/>
            </a:endParaRPr>
          </a:p>
        </p:txBody>
      </p:sp>
      <p:sp>
        <p:nvSpPr>
          <p:cNvPr id="8" name="Rectangle 7"/>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dirty="0">
              <a:solidFill>
                <a:srgbClr val="C9D0E5"/>
              </a:solidFill>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t>Click to edit Master title style</a:t>
            </a: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9E583DDF-CA54-461A-A486-592D2374C532}" type="datetimeFigureOut">
              <a:rPr lang="en-US">
                <a:solidFill>
                  <a:srgbClr val="F2F2F2"/>
                </a:solidFill>
              </a:rPr>
              <a:pPr/>
              <a:t>10/8/20</a:t>
            </a:fld>
            <a:endParaRPr dirty="0">
              <a:solidFill>
                <a:srgbClr val="F2F2F2"/>
              </a:solidFill>
            </a:endParaRPr>
          </a:p>
        </p:txBody>
      </p:sp>
      <p:sp>
        <p:nvSpPr>
          <p:cNvPr id="5" name="Footer Placeholder 4"/>
          <p:cNvSpPr>
            <a:spLocks noGrp="1"/>
          </p:cNvSpPr>
          <p:nvPr>
            <p:ph type="ftr" sz="quarter" idx="11"/>
          </p:nvPr>
        </p:nvSpPr>
        <p:spPr/>
        <p:txBody>
          <a:bodyPr/>
          <a:lstStyle/>
          <a:p>
            <a:endParaRPr dirty="0">
              <a:solidFill>
                <a:srgbClr val="F2F2F2"/>
              </a:solidFill>
            </a:endParaRPr>
          </a:p>
        </p:txBody>
      </p:sp>
      <p:sp>
        <p:nvSpPr>
          <p:cNvPr id="6" name="Slide Number Placeholder 5"/>
          <p:cNvSpPr>
            <a:spLocks noGrp="1"/>
          </p:cNvSpPr>
          <p:nvPr>
            <p:ph type="sldNum" sz="quarter" idx="12"/>
          </p:nvPr>
        </p:nvSpPr>
        <p:spPr/>
        <p:txBody>
          <a:bodyPr/>
          <a:lstStyle/>
          <a:p>
            <a:fld id="{CA8D9AD5-F248-4919-864A-CFD76CC027D6}" type="slidenum">
              <a:rPr>
                <a:solidFill>
                  <a:srgbClr val="F2F2F2"/>
                </a:solidFill>
              </a:rPr>
              <a:pPr/>
              <a:t>‹#›</a:t>
            </a:fld>
            <a:endParaRPr dirty="0">
              <a:solidFill>
                <a:srgbClr val="F2F2F2"/>
              </a:solidFill>
            </a:endParaRPr>
          </a:p>
        </p:txBody>
      </p:sp>
    </p:spTree>
    <p:extLst>
      <p:ext uri="{BB962C8B-B14F-4D97-AF65-F5344CB8AC3E}">
        <p14:creationId xmlns:p14="http://schemas.microsoft.com/office/powerpoint/2010/main" val="249284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t>Click to edit Master title style</a:t>
            </a: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E583DDF-CA54-461A-A486-592D2374C532}" type="datetimeFigureOut">
              <a:rPr lang="en-US">
                <a:solidFill>
                  <a:srgbClr val="F2F2F2"/>
                </a:solidFill>
              </a:rPr>
              <a:pPr/>
              <a:t>10/8/20</a:t>
            </a:fld>
            <a:endParaRPr dirty="0">
              <a:solidFill>
                <a:srgbClr val="F2F2F2"/>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dirty="0">
              <a:solidFill>
                <a:srgbClr val="F2F2F2"/>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solidFill>
                  <a:srgbClr val="F2F2F2"/>
                </a:solidFill>
              </a:rPr>
              <a:pPr/>
              <a:t>‹#›</a:t>
            </a:fld>
            <a:endParaRPr dirty="0">
              <a:solidFill>
                <a:srgbClr val="F2F2F2"/>
              </a:solidFill>
            </a:endParaRPr>
          </a:p>
        </p:txBody>
      </p:sp>
    </p:spTree>
    <p:extLst>
      <p:ext uri="{BB962C8B-B14F-4D97-AF65-F5344CB8AC3E}">
        <p14:creationId xmlns:p14="http://schemas.microsoft.com/office/powerpoint/2010/main" val="70608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9DD7D43D-6574-4C7B-808D-C6C12215A4D4}" type="datetimeFigureOut">
              <a:rPr lang="en-US">
                <a:solidFill>
                  <a:srgbClr val="F2F2F2"/>
                </a:solidFill>
              </a:rPr>
              <a:pPr/>
              <a:t>10/8/20</a:t>
            </a:fld>
            <a:endParaRPr dirty="0">
              <a:solidFill>
                <a:srgbClr val="F2F2F2"/>
              </a:solidFill>
            </a:endParaRPr>
          </a:p>
        </p:txBody>
      </p:sp>
      <p:sp>
        <p:nvSpPr>
          <p:cNvPr id="6" name="Footer Placeholder 5"/>
          <p:cNvSpPr>
            <a:spLocks noGrp="1"/>
          </p:cNvSpPr>
          <p:nvPr>
            <p:ph type="ftr" sz="quarter" idx="11"/>
          </p:nvPr>
        </p:nvSpPr>
        <p:spPr/>
        <p:txBody>
          <a:bodyPr/>
          <a:lstStyle/>
          <a:p>
            <a:endParaRPr dirty="0">
              <a:solidFill>
                <a:srgbClr val="F2F2F2"/>
              </a:solidFill>
            </a:endParaRPr>
          </a:p>
        </p:txBody>
      </p:sp>
      <p:sp>
        <p:nvSpPr>
          <p:cNvPr id="7" name="Slide Number Placeholder 6"/>
          <p:cNvSpPr>
            <a:spLocks noGrp="1"/>
          </p:cNvSpPr>
          <p:nvPr>
            <p:ph type="sldNum" sz="quarter" idx="12"/>
          </p:nvPr>
        </p:nvSpPr>
        <p:spPr/>
        <p:txBody>
          <a:bodyPr/>
          <a:lstStyle/>
          <a:p>
            <a:fld id="{A0ECE5F2-81AA-4605-B028-6FBA391056AF}" type="slidenum">
              <a:rPr>
                <a:solidFill>
                  <a:srgbClr val="F2F2F2"/>
                </a:solidFill>
              </a:rPr>
              <a:pPr/>
              <a:t>‹#›</a:t>
            </a:fld>
            <a:endParaRPr dirty="0">
              <a:solidFill>
                <a:srgbClr val="F2F2F2"/>
              </a:solidFill>
            </a:endParaRPr>
          </a:p>
        </p:txBody>
      </p:sp>
    </p:spTree>
    <p:extLst>
      <p:ext uri="{BB962C8B-B14F-4D97-AF65-F5344CB8AC3E}">
        <p14:creationId xmlns:p14="http://schemas.microsoft.com/office/powerpoint/2010/main" val="273861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9E583DDF-CA54-461A-A486-592D2374C532}" type="datetimeFigureOut">
              <a:rPr lang="en-US">
                <a:solidFill>
                  <a:srgbClr val="F2F2F2"/>
                </a:solidFill>
              </a:rPr>
              <a:pPr/>
              <a:t>10/8/20</a:t>
            </a:fld>
            <a:endParaRPr dirty="0">
              <a:solidFill>
                <a:srgbClr val="F2F2F2"/>
              </a:solidFill>
            </a:endParaRPr>
          </a:p>
        </p:txBody>
      </p:sp>
      <p:sp>
        <p:nvSpPr>
          <p:cNvPr id="8" name="Footer Placeholder 7"/>
          <p:cNvSpPr>
            <a:spLocks noGrp="1"/>
          </p:cNvSpPr>
          <p:nvPr>
            <p:ph type="ftr" sz="quarter" idx="11"/>
          </p:nvPr>
        </p:nvSpPr>
        <p:spPr/>
        <p:txBody>
          <a:bodyPr/>
          <a:lstStyle/>
          <a:p>
            <a:endParaRPr dirty="0">
              <a:solidFill>
                <a:srgbClr val="F2F2F2"/>
              </a:solidFill>
            </a:endParaRPr>
          </a:p>
        </p:txBody>
      </p:sp>
      <p:sp>
        <p:nvSpPr>
          <p:cNvPr id="9" name="Slide Number Placeholder 8"/>
          <p:cNvSpPr>
            <a:spLocks noGrp="1"/>
          </p:cNvSpPr>
          <p:nvPr>
            <p:ph type="sldNum" sz="quarter" idx="12"/>
          </p:nvPr>
        </p:nvSpPr>
        <p:spPr/>
        <p:txBody>
          <a:bodyPr/>
          <a:lstStyle/>
          <a:p>
            <a:fld id="{CA8D9AD5-F248-4919-864A-CFD76CC027D6}" type="slidenum">
              <a:rPr>
                <a:solidFill>
                  <a:srgbClr val="F2F2F2"/>
                </a:solidFill>
              </a:rPr>
              <a:pPr/>
              <a:t>‹#›</a:t>
            </a:fld>
            <a:endParaRPr dirty="0">
              <a:solidFill>
                <a:srgbClr val="F2F2F2"/>
              </a:solidFill>
            </a:endParaRPr>
          </a:p>
        </p:txBody>
      </p:sp>
    </p:spTree>
    <p:extLst>
      <p:ext uri="{BB962C8B-B14F-4D97-AF65-F5344CB8AC3E}">
        <p14:creationId xmlns:p14="http://schemas.microsoft.com/office/powerpoint/2010/main" val="240615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9E583DDF-CA54-461A-A486-592D2374C532}" type="datetimeFigureOut">
              <a:rPr lang="en-US">
                <a:solidFill>
                  <a:srgbClr val="F2F2F2"/>
                </a:solidFill>
              </a:rPr>
              <a:pPr/>
              <a:t>10/8/20</a:t>
            </a:fld>
            <a:endParaRPr dirty="0">
              <a:solidFill>
                <a:srgbClr val="F2F2F2"/>
              </a:solidFill>
            </a:endParaRPr>
          </a:p>
        </p:txBody>
      </p:sp>
      <p:sp>
        <p:nvSpPr>
          <p:cNvPr id="4" name="Footer Placeholder 3"/>
          <p:cNvSpPr>
            <a:spLocks noGrp="1"/>
          </p:cNvSpPr>
          <p:nvPr>
            <p:ph type="ftr" sz="quarter" idx="11"/>
          </p:nvPr>
        </p:nvSpPr>
        <p:spPr/>
        <p:txBody>
          <a:bodyPr/>
          <a:lstStyle/>
          <a:p>
            <a:endParaRPr dirty="0">
              <a:solidFill>
                <a:srgbClr val="F2F2F2"/>
              </a:solidFill>
            </a:endParaRPr>
          </a:p>
        </p:txBody>
      </p:sp>
      <p:sp>
        <p:nvSpPr>
          <p:cNvPr id="5" name="Slide Number Placeholder 4"/>
          <p:cNvSpPr>
            <a:spLocks noGrp="1"/>
          </p:cNvSpPr>
          <p:nvPr>
            <p:ph type="sldNum" sz="quarter" idx="12"/>
          </p:nvPr>
        </p:nvSpPr>
        <p:spPr/>
        <p:txBody>
          <a:bodyPr/>
          <a:lstStyle/>
          <a:p>
            <a:fld id="{CA8D9AD5-F248-4919-864A-CFD76CC027D6}" type="slidenum">
              <a:rPr>
                <a:solidFill>
                  <a:srgbClr val="F2F2F2"/>
                </a:solidFill>
              </a:rPr>
              <a:pPr/>
              <a:t>‹#›</a:t>
            </a:fld>
            <a:endParaRPr dirty="0">
              <a:solidFill>
                <a:srgbClr val="F2F2F2"/>
              </a:solidFill>
            </a:endParaRPr>
          </a:p>
        </p:txBody>
      </p:sp>
    </p:spTree>
    <p:extLst>
      <p:ext uri="{BB962C8B-B14F-4D97-AF65-F5344CB8AC3E}">
        <p14:creationId xmlns:p14="http://schemas.microsoft.com/office/powerpoint/2010/main" val="28770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9E583DDF-CA54-461A-A486-592D2374C532}" type="datetimeFigureOut">
              <a:rPr lang="en-US">
                <a:solidFill>
                  <a:srgbClr val="263050"/>
                </a:solidFill>
              </a:rPr>
              <a:pPr/>
              <a:t>10/8/20</a:t>
            </a:fld>
            <a:endParaRPr dirty="0">
              <a:solidFill>
                <a:srgbClr val="263050"/>
              </a:solidFill>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dirty="0">
              <a:solidFill>
                <a:srgbClr val="263050"/>
              </a:solidFill>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solidFill>
                  <a:srgbClr val="263050"/>
                </a:solidFill>
              </a:rPr>
              <a:pPr/>
              <a:t>‹#›</a:t>
            </a:fld>
            <a:endParaRPr dirty="0">
              <a:solidFill>
                <a:srgbClr val="263050"/>
              </a:solidFill>
            </a:endParaRPr>
          </a:p>
        </p:txBody>
      </p:sp>
    </p:spTree>
    <p:extLst>
      <p:ext uri="{BB962C8B-B14F-4D97-AF65-F5344CB8AC3E}">
        <p14:creationId xmlns:p14="http://schemas.microsoft.com/office/powerpoint/2010/main" val="177817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t>Click to edit Master title style</a:t>
            </a: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solidFill>
                  <a:srgbClr val="F2F2F2"/>
                </a:solidFill>
              </a:rPr>
              <a:pPr/>
              <a:t>10/8/20</a:t>
            </a:fld>
            <a:endParaRPr dirty="0">
              <a:solidFill>
                <a:srgbClr val="F2F2F2"/>
              </a:solidFill>
            </a:endParaRPr>
          </a:p>
        </p:txBody>
      </p:sp>
      <p:sp>
        <p:nvSpPr>
          <p:cNvPr id="6" name="Footer Placeholder 5"/>
          <p:cNvSpPr>
            <a:spLocks noGrp="1"/>
          </p:cNvSpPr>
          <p:nvPr>
            <p:ph type="ftr" sz="quarter" idx="11"/>
          </p:nvPr>
        </p:nvSpPr>
        <p:spPr/>
        <p:txBody>
          <a:bodyPr/>
          <a:lstStyle/>
          <a:p>
            <a:endParaRPr dirty="0">
              <a:solidFill>
                <a:srgbClr val="F2F2F2"/>
              </a:solidFill>
            </a:endParaRPr>
          </a:p>
        </p:txBody>
      </p:sp>
      <p:sp>
        <p:nvSpPr>
          <p:cNvPr id="7" name="Slide Number Placeholder 6"/>
          <p:cNvSpPr>
            <a:spLocks noGrp="1"/>
          </p:cNvSpPr>
          <p:nvPr>
            <p:ph type="sldNum" sz="quarter" idx="12"/>
          </p:nvPr>
        </p:nvSpPr>
        <p:spPr/>
        <p:txBody>
          <a:bodyPr/>
          <a:lstStyle/>
          <a:p>
            <a:fld id="{CA8D9AD5-F248-4919-864A-CFD76CC027D6}" type="slidenum">
              <a:rPr>
                <a:solidFill>
                  <a:srgbClr val="F2F2F2"/>
                </a:solidFill>
              </a:rPr>
              <a:pPr/>
              <a:t>‹#›</a:t>
            </a:fld>
            <a:endParaRPr dirty="0">
              <a:solidFill>
                <a:srgbClr val="F2F2F2"/>
              </a:solidFill>
            </a:endParaRPr>
          </a:p>
        </p:txBody>
      </p:sp>
    </p:spTree>
    <p:extLst>
      <p:ext uri="{BB962C8B-B14F-4D97-AF65-F5344CB8AC3E}">
        <p14:creationId xmlns:p14="http://schemas.microsoft.com/office/powerpoint/2010/main" val="66792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defTabSz="914400"/>
            <a:endParaRPr kern="0" dirty="0">
              <a:solidFill>
                <a:prstClr val="white"/>
              </a:solidFill>
              <a:latin typeface="Euphemia"/>
            </a:endParaRPr>
          </a:p>
        </p:txBody>
      </p:sp>
      <p:sp>
        <p:nvSpPr>
          <p:cNvPr id="8" name="Rectangle 7"/>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dirty="0">
              <a:solidFill>
                <a:srgbClr val="C9D0E5"/>
              </a:solidFill>
            </a:endParaRPr>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t>Click to edit Master title style</a:t>
            </a: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800">
                <a:solidFill>
                  <a:schemeClr val="bg2"/>
                </a:solidFill>
              </a:defRPr>
            </a:lvl1pPr>
          </a:lstStyle>
          <a:p>
            <a:pPr defTabSz="914400"/>
            <a:fld id="{9E583DDF-CA54-461A-A486-592D2374C532}" type="datetimeFigureOut">
              <a:rPr lang="en-US">
                <a:solidFill>
                  <a:srgbClr val="F2F2F2"/>
                </a:solidFill>
              </a:rPr>
              <a:pPr defTabSz="914400"/>
              <a:t>10/8/20</a:t>
            </a:fld>
            <a:endParaRPr dirty="0">
              <a:solidFill>
                <a:srgbClr val="F2F2F2"/>
              </a:solidFill>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800" cap="all" baseline="0">
                <a:solidFill>
                  <a:schemeClr val="bg2"/>
                </a:solidFill>
              </a:defRPr>
            </a:lvl1pPr>
          </a:lstStyle>
          <a:p>
            <a:pPr defTabSz="914400"/>
            <a:endParaRPr dirty="0">
              <a:solidFill>
                <a:srgbClr val="F2F2F2"/>
              </a:solidFill>
            </a:endParaRPr>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800">
                <a:solidFill>
                  <a:schemeClr val="bg2"/>
                </a:solidFill>
              </a:defRPr>
            </a:lvl1pPr>
          </a:lstStyle>
          <a:p>
            <a:pPr defTabSz="914400"/>
            <a:fld id="{CA8D9AD5-F248-4919-864A-CFD76CC027D6}" type="slidenum">
              <a:rPr>
                <a:solidFill>
                  <a:srgbClr val="F2F2F2"/>
                </a:solidFill>
              </a:rPr>
              <a:pPr defTabSz="914400"/>
              <a:t>‹#›</a:t>
            </a:fld>
            <a:endParaRPr dirty="0">
              <a:solidFill>
                <a:srgbClr val="F2F2F2"/>
              </a:solidFill>
            </a:endParaRPr>
          </a:p>
        </p:txBody>
      </p:sp>
    </p:spTree>
    <p:extLst>
      <p:ext uri="{BB962C8B-B14F-4D97-AF65-F5344CB8AC3E}">
        <p14:creationId xmlns:p14="http://schemas.microsoft.com/office/powerpoint/2010/main" val="1990561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B30F713-3502-4B38-8A1E-477921C73AF8}" type="datetimeFigureOut">
              <a:rPr lang="en-US" smtClean="0">
                <a:solidFill>
                  <a:prstClr val="black">
                    <a:tint val="75000"/>
                  </a:prstClr>
                </a:solidFill>
              </a:rPr>
              <a:pPr defTabSz="914400"/>
              <a:t>10/8/20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0537296-68F1-4E86-9D97-A3F546B5CF74}"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9128625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microsoft.com/office/2007/relationships/hdphoto" Target="../media/hdphoto7.wdp"/><Relationship Id="rId4" Type="http://schemas.openxmlformats.org/officeDocument/2006/relationships/image" Target="../media/image29.jpe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jpe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37.jpe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49.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0.png"/><Relationship Id="rId5" Type="http://schemas.microsoft.com/office/2007/relationships/hdphoto" Target="../media/hdphoto8.wdp"/><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78.jpeg"/><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86.gif"/><Relationship Id="rId5" Type="http://schemas.microsoft.com/office/2007/relationships/hdphoto" Target="../media/hdphoto8.wdp"/><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7.jpeg"/><Relationship Id="rId7"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89.jpeg"/><Relationship Id="rId5" Type="http://schemas.openxmlformats.org/officeDocument/2006/relationships/image" Target="../media/image23.jpe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4.png"/><Relationship Id="rId5" Type="http://schemas.microsoft.com/office/2007/relationships/hdphoto" Target="../media/hdphoto9.wdp"/><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95.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microsoft.com/office/2007/relationships/hdphoto" Target="../media/hdphoto10.wdp"/></Relationships>
</file>

<file path=ppt/slides/_rels/slide5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microsoft.com/office/2007/relationships/hdphoto" Target="../media/hdphoto11.wdp"/><Relationship Id="rId12"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5.png"/><Relationship Id="rId5" Type="http://schemas.openxmlformats.org/officeDocument/2006/relationships/image" Target="../media/image100.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s>
</file>

<file path=ppt/slides/_rels/slide5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8.png"/><Relationship Id="rId7" Type="http://schemas.microsoft.com/office/2007/relationships/hdphoto" Target="../media/hdphoto11.wdp"/><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2.png"/><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6.png"/><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gif"/></Relationships>
</file>

<file path=ppt/slides/_rels/slide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07.jpeg"/><Relationship Id="rId4" Type="http://schemas.microsoft.com/office/2007/relationships/hdphoto" Target="../media/hdphoto12.wdp"/></Relationships>
</file>

<file path=ppt/slides/_rels/slide62.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5.xml"/><Relationship Id="rId1" Type="http://schemas.openxmlformats.org/officeDocument/2006/relationships/slideLayout" Target="../slideLayouts/slideLayout8.xml"/><Relationship Id="rId5" Type="http://schemas.openxmlformats.org/officeDocument/2006/relationships/image" Target="../media/image123.wmf"/><Relationship Id="rId4" Type="http://schemas.microsoft.com/office/2007/relationships/hdphoto" Target="../media/hdphoto13.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12"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microsoft.com/office/2007/relationships/hdphoto" Target="../media/hdphoto5.wdp"/><Relationship Id="rId4" Type="http://schemas.microsoft.com/office/2007/relationships/hdphoto" Target="../media/hdphoto4.wdp"/><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868487"/>
            <a:ext cx="5334000" cy="3121025"/>
          </a:xfrm>
        </p:spPr>
        <p:txBody>
          <a:bodyPr>
            <a:noAutofit/>
          </a:bodyPr>
          <a:lstStyle/>
          <a:p>
            <a:pPr algn="ctr"/>
            <a:r>
              <a:rPr lang="en-US" sz="6500" b="1" dirty="0">
                <a:solidFill>
                  <a:srgbClr val="002060"/>
                </a:solidFill>
                <a:effectLst>
                  <a:outerShdw blurRad="38100" dist="38100" dir="2700000" algn="tl">
                    <a:srgbClr val="000000">
                      <a:alpha val="43137"/>
                    </a:srgbClr>
                  </a:outerShdw>
                </a:effectLst>
                <a:latin typeface="Tw Cen MT" panose="020B0602020104020603" pitchFamily="34" charset="0"/>
              </a:rPr>
              <a:t>College and Career</a:t>
            </a:r>
            <a:br>
              <a:rPr lang="en-US" sz="6500" b="1" dirty="0">
                <a:solidFill>
                  <a:srgbClr val="002060"/>
                </a:solidFill>
                <a:effectLst>
                  <a:outerShdw blurRad="38100" dist="38100" dir="2700000" algn="tl">
                    <a:srgbClr val="000000">
                      <a:alpha val="43137"/>
                    </a:srgbClr>
                  </a:outerShdw>
                </a:effectLst>
                <a:latin typeface="Tw Cen MT" panose="020B0602020104020603" pitchFamily="34" charset="0"/>
              </a:rPr>
            </a:br>
            <a:r>
              <a:rPr lang="en-US" sz="6500" b="1" dirty="0">
                <a:solidFill>
                  <a:srgbClr val="002060"/>
                </a:solidFill>
                <a:effectLst>
                  <a:outerShdw blurRad="38100" dist="38100" dir="2700000" algn="tl">
                    <a:srgbClr val="000000">
                      <a:alpha val="43137"/>
                    </a:srgbClr>
                  </a:outerShdw>
                </a:effectLst>
                <a:latin typeface="Tw Cen MT" panose="020B0602020104020603" pitchFamily="34" charset="0"/>
              </a:rPr>
              <a:t>Readiness</a:t>
            </a:r>
            <a:br>
              <a:rPr lang="en-US" sz="6000" b="1" dirty="0">
                <a:latin typeface="Tw Cen MT" panose="020B0602020104020603" pitchFamily="34" charset="0"/>
              </a:rPr>
            </a:br>
            <a:r>
              <a:rPr lang="en-US" sz="3600" dirty="0">
                <a:solidFill>
                  <a:srgbClr val="002060"/>
                </a:solidFill>
                <a:effectLst>
                  <a:outerShdw blurRad="38100" dist="38100" dir="2700000" algn="tl">
                    <a:srgbClr val="000000">
                      <a:alpha val="43137"/>
                    </a:srgbClr>
                  </a:outerShdw>
                </a:effectLst>
                <a:latin typeface="Tw Cen MT" panose="020B0602020104020603" pitchFamily="34" charset="0"/>
                <a:cs typeface="Aparajita" panose="020B0604020202020204" pitchFamily="34" charset="0"/>
              </a:rPr>
              <a:t>Middle School</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14" name="Picture 2" descr="http://home.lausd.net/ourpages/auto/2014/6/6/56717223/LAUSD%20logo_whi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88" y="106292"/>
            <a:ext cx="1464868" cy="15066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56700" y="4692"/>
            <a:ext cx="3035300" cy="861774"/>
          </a:xfrm>
          <a:prstGeom prst="rect">
            <a:avLst/>
          </a:prstGeom>
          <a:noFill/>
        </p:spPr>
        <p:txBody>
          <a:bodyPr wrap="square" rtlCol="0">
            <a:spAutoFit/>
          </a:bodyPr>
          <a:lstStyle/>
          <a:p>
            <a:pPr algn="r"/>
            <a:r>
              <a:rPr lang="en-US" sz="5000" b="1" dirty="0">
                <a:solidFill>
                  <a:schemeClr val="tx2"/>
                </a:solidFill>
                <a:effectLst>
                  <a:outerShdw blurRad="38100" dist="38100" dir="2700000" algn="tl">
                    <a:srgbClr val="000000">
                      <a:alpha val="43137"/>
                    </a:srgbClr>
                  </a:outerShdw>
                </a:effectLst>
                <a:latin typeface="Tw Cen MT" panose="020B0602020104020603" pitchFamily="34" charset="0"/>
              </a:rPr>
              <a:t>UCLA</a:t>
            </a: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7056" y="5245100"/>
            <a:ext cx="2098006" cy="1353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648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430" y="1689668"/>
            <a:ext cx="11682453" cy="2246769"/>
          </a:xfrm>
          <a:prstGeom prst="rect">
            <a:avLst/>
          </a:prstGeom>
          <a:solidFill>
            <a:srgbClr val="003296"/>
          </a:solidFill>
        </p:spPr>
        <p:txBody>
          <a:bodyPr wrap="square" rtlCol="0">
            <a:spAutoFit/>
          </a:bodyPr>
          <a:lstStyle/>
          <a:p>
            <a:pPr algn="ctr"/>
            <a:r>
              <a:rPr lang="en-US" sz="14000" b="1" dirty="0">
                <a:solidFill>
                  <a:schemeClr val="bg1"/>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rPr>
              <a:t>The Benefits</a:t>
            </a:r>
          </a:p>
        </p:txBody>
      </p:sp>
      <p:pic>
        <p:nvPicPr>
          <p:cNvPr id="1026" name="Picture 2" descr="https://pbs.twimg.com/profile_images/536913427789144064/yCWYL_7W_400x400.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4410"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pbs.twimg.com/profile_images/536913427789144064/yCWYL_7W_400x400.jpeg"/>
          <p:cNvPicPr>
            <a:picLocks noChangeAspect="1" noChangeArrowheads="1"/>
          </p:cNvPicPr>
          <p:nvPr/>
        </p:nvPicPr>
        <p:blipFill>
          <a:blip r:embed="rId5">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51074" y="4728755"/>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bs.twimg.com/profile_images/536913427789144064/yCWYL_7W_400x400.jpeg"/>
          <p:cNvPicPr>
            <a:picLocks noChangeAspect="1" noChangeArrowheads="1"/>
          </p:cNvPicPr>
          <p:nvPr/>
        </p:nvPicPr>
        <p:blipFill>
          <a:blip r:embed="rId5">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79430" y="536131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bs.twimg.com/profile_images/536913427789144064/yCWYL_7W_400x400.jpeg"/>
          <p:cNvPicPr>
            <a:picLocks noChangeAspect="1" noChangeArrowheads="1"/>
          </p:cNvPicPr>
          <p:nvPr/>
        </p:nvPicPr>
        <p:blipFill>
          <a:blip r:embed="rId5">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41085" y="5375168"/>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bs.twimg.com/profile_images/536913427789144064/yCWYL_7W_400x400.jpeg"/>
          <p:cNvPicPr>
            <a:picLocks noChangeAspect="1" noChangeArrowheads="1"/>
          </p:cNvPicPr>
          <p:nvPr/>
        </p:nvPicPr>
        <p:blipFill>
          <a:blip r:embed="rId5">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03264"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bs.twimg.com/profile_images/536913427789144064/yCWYL_7W_400x400.jpeg"/>
          <p:cNvPicPr>
            <a:picLocks noChangeAspect="1" noChangeArrowheads="1"/>
          </p:cNvPicPr>
          <p:nvPr/>
        </p:nvPicPr>
        <p:blipFill>
          <a:blip r:embed="rId5">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608332" y="565265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pbs.twimg.com/profile_images/536913427789144064/yCWYL_7W_400x400.jpeg"/>
          <p:cNvPicPr>
            <a:picLocks noChangeAspect="1" noChangeArrowheads="1"/>
          </p:cNvPicPr>
          <p:nvPr/>
        </p:nvPicPr>
        <p:blipFill>
          <a:blip r:embed="rId5">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865136" y="4752507"/>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pbs.twimg.com/profile_images/536913427789144064/yCWYL_7W_400x400.jpeg"/>
          <p:cNvPicPr>
            <a:picLocks noChangeAspect="1" noChangeArrowheads="1"/>
          </p:cNvPicPr>
          <p:nvPr/>
        </p:nvPicPr>
        <p:blipFill>
          <a:blip r:embed="rId5">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32912" y="5665718"/>
            <a:ext cx="608807" cy="60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39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9309381" y="2339736"/>
            <a:ext cx="2412927" cy="1633333"/>
          </a:xfrm>
          <a:prstGeom prst="rect">
            <a:avLst/>
          </a:prstGeom>
          <a:solidFill>
            <a:srgbClr val="2A2A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5" name="Rectangle 24"/>
          <p:cNvSpPr/>
          <p:nvPr/>
        </p:nvSpPr>
        <p:spPr>
          <a:xfrm>
            <a:off x="527649" y="4399766"/>
            <a:ext cx="2412927" cy="1633333"/>
          </a:xfrm>
          <a:prstGeom prst="rect">
            <a:avLst/>
          </a:prstGeom>
          <a:solidFill>
            <a:srgbClr val="2A2A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078" name="Picture 6" descr="http://www.thebuyerscounsel.com/Neighborhoods/ar1263850926104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892" y="4430195"/>
            <a:ext cx="2440929" cy="16232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financialtribune.com/sites/default/files/field/image/12_Network_0.jpg"/>
          <p:cNvPicPr>
            <a:picLocks noChangeAspect="1" noChangeArrowheads="1"/>
          </p:cNvPicPr>
          <p:nvPr/>
        </p:nvPicPr>
        <p:blipFill rotWithShape="1">
          <a:blip r:embed="rId4">
            <a:extLst>
              <a:ext uri="{28A0092B-C50C-407E-A947-70E740481C1C}">
                <a14:useLocalDpi xmlns:a14="http://schemas.microsoft.com/office/drawing/2010/main" val="0"/>
              </a:ext>
            </a:extLst>
          </a:blip>
          <a:srcRect l="2307" t="5030" r="1316" b="7171"/>
          <a:stretch/>
        </p:blipFill>
        <p:spPr bwMode="auto">
          <a:xfrm>
            <a:off x="3514535" y="4402524"/>
            <a:ext cx="2417782" cy="16278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hermolabnutra.com/images/knowledge-centre/knowledge-banner.jpg"/>
          <p:cNvPicPr>
            <a:picLocks noChangeAspect="1" noChangeArrowheads="1"/>
          </p:cNvPicPr>
          <p:nvPr/>
        </p:nvPicPr>
        <p:blipFill rotWithShape="1">
          <a:blip r:embed="rId5">
            <a:extLst>
              <a:ext uri="{28A0092B-C50C-407E-A947-70E740481C1C}">
                <a14:useLocalDpi xmlns:a14="http://schemas.microsoft.com/office/drawing/2010/main" val="0"/>
              </a:ext>
            </a:extLst>
          </a:blip>
          <a:srcRect l="48423" t="12146" r="16514"/>
          <a:stretch/>
        </p:blipFill>
        <p:spPr bwMode="auto">
          <a:xfrm>
            <a:off x="527651" y="2375898"/>
            <a:ext cx="2484211" cy="16232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api.ning.com/files/tei6Zvghx21QwzC7LUfyHeMNRWQnWfpR4U37aYgpsjUTsk-nRCKce3bJiaKPOkDq9unA07i5Y9Mg7pPZJgGvhuonxSnwYyrh/World2.jpg"/>
          <p:cNvPicPr>
            <a:picLocks noChangeAspect="1" noChangeArrowheads="1"/>
          </p:cNvPicPr>
          <p:nvPr/>
        </p:nvPicPr>
        <p:blipFill rotWithShape="1">
          <a:blip r:embed="rId6">
            <a:extLst>
              <a:ext uri="{28A0092B-C50C-407E-A947-70E740481C1C}">
                <a14:useLocalDpi xmlns:a14="http://schemas.microsoft.com/office/drawing/2010/main" val="0"/>
              </a:ext>
            </a:extLst>
          </a:blip>
          <a:srcRect t="9255" b="7407"/>
          <a:stretch/>
        </p:blipFill>
        <p:spPr bwMode="auto">
          <a:xfrm>
            <a:off x="9351372" y="4430195"/>
            <a:ext cx="2360620" cy="15809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04653" y="4402524"/>
            <a:ext cx="2437547" cy="1645627"/>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latin typeface="Times New Roman" panose="02020603050405020304" pitchFamily="18" charset="0"/>
                <a:cs typeface="Times New Roman" panose="02020603050405020304" pitchFamily="18" charset="0"/>
              </a:rPr>
              <a:t>Increase Network</a:t>
            </a:r>
          </a:p>
        </p:txBody>
      </p:sp>
      <p:pic>
        <p:nvPicPr>
          <p:cNvPr id="2050" name="Picture 2" descr="http://www.ehove.net/content/images/AE-Careers.jpg"/>
          <p:cNvPicPr>
            <a:picLocks noChangeAspect="1" noChangeArrowheads="1"/>
          </p:cNvPicPr>
          <p:nvPr/>
        </p:nvPicPr>
        <p:blipFill rotWithShape="1">
          <a:blip r:embed="rId7">
            <a:extLst>
              <a:ext uri="{28A0092B-C50C-407E-A947-70E740481C1C}">
                <a14:useLocalDpi xmlns:a14="http://schemas.microsoft.com/office/drawing/2010/main" val="0"/>
              </a:ext>
            </a:extLst>
          </a:blip>
          <a:srcRect l="13306" t="10097" r="15316" b="5985"/>
          <a:stretch/>
        </p:blipFill>
        <p:spPr bwMode="auto">
          <a:xfrm>
            <a:off x="3524420" y="2339736"/>
            <a:ext cx="2437547" cy="163566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527651" y="2346703"/>
            <a:ext cx="2496203" cy="16524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FF"/>
                </a:solidFill>
                <a:latin typeface="Times New Roman" panose="02020603050405020304" pitchFamily="18" charset="0"/>
                <a:cs typeface="Times New Roman" panose="02020603050405020304" pitchFamily="18" charset="0"/>
              </a:rPr>
              <a:t>Acquire Knowledge</a:t>
            </a:r>
          </a:p>
        </p:txBody>
      </p:sp>
      <p:sp>
        <p:nvSpPr>
          <p:cNvPr id="16" name="Rectangle 15"/>
          <p:cNvSpPr/>
          <p:nvPr/>
        </p:nvSpPr>
        <p:spPr>
          <a:xfrm>
            <a:off x="9309380" y="4430195"/>
            <a:ext cx="2444603" cy="16120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latin typeface="Times New Roman" panose="02020603050405020304" pitchFamily="18" charset="0"/>
                <a:cs typeface="Times New Roman" panose="02020603050405020304" pitchFamily="18" charset="0"/>
              </a:rPr>
              <a:t>Widen Horizons</a:t>
            </a:r>
          </a:p>
        </p:txBody>
      </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t="9221" b="10217"/>
          <a:stretch/>
        </p:blipFill>
        <p:spPr>
          <a:xfrm>
            <a:off x="6456893" y="2340920"/>
            <a:ext cx="2440929" cy="1634660"/>
          </a:xfrm>
          <a:prstGeom prst="rect">
            <a:avLst/>
          </a:prstGeom>
        </p:spPr>
      </p:pic>
      <p:sp>
        <p:nvSpPr>
          <p:cNvPr id="20" name="Rectangle 19"/>
          <p:cNvSpPr/>
          <p:nvPr/>
        </p:nvSpPr>
        <p:spPr>
          <a:xfrm>
            <a:off x="6467620" y="2375897"/>
            <a:ext cx="2440929" cy="1623274"/>
          </a:xfrm>
          <a:prstGeom prst="rect">
            <a:avLst/>
          </a:prstGeom>
          <a:solidFill>
            <a:srgbClr val="973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FF"/>
                </a:solidFill>
                <a:latin typeface="Times New Roman" panose="02020603050405020304" pitchFamily="18" charset="0"/>
                <a:cs typeface="Times New Roman" panose="02020603050405020304" pitchFamily="18" charset="0"/>
              </a:rPr>
              <a:t>Increase Future Earnings</a:t>
            </a:r>
          </a:p>
        </p:txBody>
      </p:sp>
      <p:sp>
        <p:nvSpPr>
          <p:cNvPr id="19" name="Rectangle 18"/>
          <p:cNvSpPr/>
          <p:nvPr/>
        </p:nvSpPr>
        <p:spPr>
          <a:xfrm>
            <a:off x="3524418" y="2352306"/>
            <a:ext cx="2437549" cy="1623274"/>
          </a:xfrm>
          <a:prstGeom prst="rect">
            <a:avLst/>
          </a:prstGeom>
          <a:solidFill>
            <a:srgbClr val="009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FF"/>
                </a:solidFill>
                <a:latin typeface="Times New Roman" panose="02020603050405020304" pitchFamily="18" charset="0"/>
                <a:cs typeface="Times New Roman" panose="02020603050405020304" pitchFamily="18" charset="0"/>
              </a:rPr>
              <a:t>Be Career Ready</a:t>
            </a:r>
          </a:p>
        </p:txBody>
      </p:sp>
      <p:sp>
        <p:nvSpPr>
          <p:cNvPr id="18" name="Rectangle 17"/>
          <p:cNvSpPr/>
          <p:nvPr/>
        </p:nvSpPr>
        <p:spPr>
          <a:xfrm>
            <a:off x="6446166" y="4430195"/>
            <a:ext cx="2451656" cy="1623274"/>
          </a:xfrm>
          <a:prstGeom prst="rect">
            <a:avLst/>
          </a:prstGeom>
          <a:solidFill>
            <a:srgbClr val="7C35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FF"/>
                </a:solidFill>
                <a:latin typeface="Times New Roman" panose="02020603050405020304" pitchFamily="18" charset="0"/>
                <a:cs typeface="Times New Roman" panose="02020603050405020304" pitchFamily="18" charset="0"/>
              </a:rPr>
              <a:t>Secure a Better Future</a:t>
            </a:r>
          </a:p>
        </p:txBody>
      </p:sp>
      <p:sp>
        <p:nvSpPr>
          <p:cNvPr id="12" name="Title 1"/>
          <p:cNvSpPr txBox="1">
            <a:spLocks/>
          </p:cNvSpPr>
          <p:nvPr/>
        </p:nvSpPr>
        <p:spPr>
          <a:xfrm>
            <a:off x="780970" y="817064"/>
            <a:ext cx="10832123" cy="12661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7200" b="1" dirty="0">
                <a:solidFill>
                  <a:srgbClr val="525A6A">
                    <a:lumMod val="75000"/>
                  </a:srgbClr>
                </a:solidFill>
                <a:latin typeface="Aharoni" panose="02010803020104030203" pitchFamily="2" charset="-79"/>
                <a:cs typeface="Aharoni" panose="02010803020104030203" pitchFamily="2" charset="-79"/>
              </a:rPr>
              <a:t>BENEFITS</a:t>
            </a:r>
            <a:endParaRPr lang="es-MX" altLang="en-US" sz="7200" b="1" dirty="0">
              <a:solidFill>
                <a:srgbClr val="525A6A">
                  <a:lumMod val="75000"/>
                </a:srgbClr>
              </a:solidFill>
            </a:endParaRPr>
          </a:p>
        </p:txBody>
      </p:sp>
      <p:grpSp>
        <p:nvGrpSpPr>
          <p:cNvPr id="4" name="Group 3"/>
          <p:cNvGrpSpPr/>
          <p:nvPr/>
        </p:nvGrpSpPr>
        <p:grpSpPr>
          <a:xfrm>
            <a:off x="9299065" y="2339736"/>
            <a:ext cx="2412927" cy="1633333"/>
            <a:chOff x="9341056" y="295247"/>
            <a:chExt cx="2412927" cy="1633333"/>
          </a:xfrm>
        </p:grpSpPr>
        <p:sp>
          <p:nvSpPr>
            <p:cNvPr id="23" name="Rectangle 22"/>
            <p:cNvSpPr/>
            <p:nvPr/>
          </p:nvSpPr>
          <p:spPr>
            <a:xfrm>
              <a:off x="9341056" y="295247"/>
              <a:ext cx="2412927" cy="1633333"/>
            </a:xfrm>
            <a:prstGeom prst="rect">
              <a:avLst/>
            </a:prstGeom>
            <a:solidFill>
              <a:srgbClr val="2A2A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28" name="Picture 4" descr="http://www.iconsdb.com/icons/preview/black/question-mark-2-xxl.png"/>
            <p:cNvPicPr>
              <a:picLocks noChangeAspect="1" noChangeArrowheads="1"/>
            </p:cNvPicPr>
            <p:nvPr/>
          </p:nvPicPr>
          <p:blipFill>
            <a:blip r:embed="rId9">
              <a:lum bright="70000" contrast="-70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139712" y="704106"/>
              <a:ext cx="815614" cy="8156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527651" y="4397009"/>
            <a:ext cx="2412927" cy="1633333"/>
            <a:chOff x="610927" y="112565"/>
            <a:chExt cx="2412927" cy="1633333"/>
          </a:xfrm>
        </p:grpSpPr>
        <p:sp>
          <p:nvSpPr>
            <p:cNvPr id="22" name="Rectangle 21"/>
            <p:cNvSpPr/>
            <p:nvPr/>
          </p:nvSpPr>
          <p:spPr>
            <a:xfrm>
              <a:off x="610927" y="112565"/>
              <a:ext cx="2412927" cy="1633333"/>
            </a:xfrm>
            <a:prstGeom prst="rect">
              <a:avLst/>
            </a:prstGeom>
            <a:solidFill>
              <a:srgbClr val="2A2A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4" name="Picture 4" descr="http://www.iconsdb.com/icons/preview/black/question-mark-2-xxl.png"/>
            <p:cNvPicPr>
              <a:picLocks noChangeAspect="1" noChangeArrowheads="1"/>
            </p:cNvPicPr>
            <p:nvPr/>
          </p:nvPicPr>
          <p:blipFill>
            <a:blip r:embed="rId9">
              <a:lum bright="70000" contrast="-70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09583" y="521424"/>
              <a:ext cx="815614" cy="8156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707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anim calcmode="lin" valueType="num">
                                      <p:cBhvr>
                                        <p:cTn id="32" dur="2000" fill="hold"/>
                                        <p:tgtEl>
                                          <p:spTgt spid="3"/>
                                        </p:tgtEl>
                                        <p:attrNameLst>
                                          <p:attrName>ppt_w</p:attrName>
                                        </p:attrNameLst>
                                      </p:cBhvr>
                                      <p:tavLst>
                                        <p:tav tm="0" fmla="#ppt_w*sin(2.5*pi*$)">
                                          <p:val>
                                            <p:fltVal val="0"/>
                                          </p:val>
                                        </p:tav>
                                        <p:tav tm="100000">
                                          <p:val>
                                            <p:fltVal val="1"/>
                                          </p:val>
                                        </p:tav>
                                      </p:tavLst>
                                    </p:anim>
                                    <p:anim calcmode="lin" valueType="num">
                                      <p:cBhvr>
                                        <p:cTn id="33" dur="2000" fill="hold"/>
                                        <p:tgtEl>
                                          <p:spTgt spid="3"/>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000"/>
                                        <p:tgtEl>
                                          <p:spTgt spid="4"/>
                                        </p:tgtEl>
                                      </p:cBhvr>
                                    </p:animEffect>
                                    <p:anim calcmode="lin" valueType="num">
                                      <p:cBhvr>
                                        <p:cTn id="37" dur="2000" fill="hold"/>
                                        <p:tgtEl>
                                          <p:spTgt spid="4"/>
                                        </p:tgtEl>
                                        <p:attrNameLst>
                                          <p:attrName>ppt_w</p:attrName>
                                        </p:attrNameLst>
                                      </p:cBhvr>
                                      <p:tavLst>
                                        <p:tav tm="0" fmla="#ppt_w*sin(2.5*pi*$)">
                                          <p:val>
                                            <p:fltVal val="0"/>
                                          </p:val>
                                        </p:tav>
                                        <p:tav tm="100000">
                                          <p:val>
                                            <p:fltVal val="1"/>
                                          </p:val>
                                        </p:tav>
                                      </p:tavLst>
                                    </p:anim>
                                    <p:anim calcmode="lin" valueType="num">
                                      <p:cBhvr>
                                        <p:cTn id="38"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6" grpId="0" animBg="1"/>
      <p:bldP spid="20" grpId="0" animBg="1"/>
      <p:bldP spid="19"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http://wrightplacetv.com/wp-content/uploads/Medical_Career_Stude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972" y="3304823"/>
            <a:ext cx="4316056" cy="287737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4838" y="1571616"/>
            <a:ext cx="5703062" cy="4881087"/>
            <a:chOff x="64838" y="1571616"/>
            <a:chExt cx="5703062" cy="4881087"/>
          </a:xfrm>
        </p:grpSpPr>
        <p:grpSp>
          <p:nvGrpSpPr>
            <p:cNvPr id="24" name="Group 23"/>
            <p:cNvGrpSpPr/>
            <p:nvPr/>
          </p:nvGrpSpPr>
          <p:grpSpPr>
            <a:xfrm>
              <a:off x="64838" y="5747612"/>
              <a:ext cx="2479539" cy="705091"/>
              <a:chOff x="61105" y="6030453"/>
              <a:chExt cx="2479539" cy="705091"/>
            </a:xfrm>
          </p:grpSpPr>
          <p:cxnSp>
            <p:nvCxnSpPr>
              <p:cNvPr id="25" name="Straight Connector 24"/>
              <p:cNvCxnSpPr/>
              <p:nvPr/>
            </p:nvCxnSpPr>
            <p:spPr>
              <a:xfrm>
                <a:off x="1867323" y="6030453"/>
                <a:ext cx="0" cy="591838"/>
              </a:xfrm>
              <a:prstGeom prst="line">
                <a:avLst/>
              </a:prstGeom>
              <a:ln w="19050">
                <a:solidFill>
                  <a:schemeClr val="tx2">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881964" y="6326372"/>
                <a:ext cx="658680" cy="295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TextBox 26"/>
              <p:cNvSpPr txBox="1"/>
              <p:nvPr/>
            </p:nvSpPr>
            <p:spPr>
              <a:xfrm>
                <a:off x="61105" y="6212324"/>
                <a:ext cx="1806218" cy="523220"/>
              </a:xfrm>
              <a:prstGeom prst="rect">
                <a:avLst/>
              </a:prstGeom>
              <a:noFill/>
            </p:spPr>
            <p:txBody>
              <a:bodyPr wrap="square" rtlCol="0">
                <a:spAutoFit/>
              </a:bodyPr>
              <a:lstStyle/>
              <a:p>
                <a:pPr algn="r"/>
                <a:r>
                  <a:rPr lang="en-US" sz="1350" b="1" dirty="0">
                    <a:solidFill>
                      <a:srgbClr val="000000">
                        <a:lumMod val="75000"/>
                        <a:lumOff val="25000"/>
                      </a:srgbClr>
                    </a:solidFill>
                    <a:latin typeface="Tempus Sans ITC" panose="04020404030D07020202" pitchFamily="82" charset="0"/>
                  </a:rPr>
                  <a:t>No High School Diploma</a:t>
                </a:r>
              </a:p>
            </p:txBody>
          </p:sp>
        </p:grpSp>
        <p:grpSp>
          <p:nvGrpSpPr>
            <p:cNvPr id="6" name="Group 5"/>
            <p:cNvGrpSpPr/>
            <p:nvPr/>
          </p:nvGrpSpPr>
          <p:grpSpPr>
            <a:xfrm>
              <a:off x="558169" y="1571616"/>
              <a:ext cx="5209731" cy="4246625"/>
              <a:chOff x="0" y="0"/>
              <a:chExt cx="3328670" cy="3143518"/>
            </a:xfrm>
          </p:grpSpPr>
          <p:grpSp>
            <p:nvGrpSpPr>
              <p:cNvPr id="7" name="Group 6"/>
              <p:cNvGrpSpPr/>
              <p:nvPr/>
            </p:nvGrpSpPr>
            <p:grpSpPr>
              <a:xfrm>
                <a:off x="0" y="208548"/>
                <a:ext cx="3328670" cy="2934970"/>
                <a:chOff x="0" y="64478"/>
                <a:chExt cx="3626057" cy="3288322"/>
              </a:xfrm>
            </p:grpSpPr>
            <p:pic>
              <p:nvPicPr>
                <p:cNvPr id="9" name="Picture 8"/>
                <p:cNvPicPr/>
                <p:nvPr/>
              </p:nvPicPr>
              <p:blipFill rotWithShape="1">
                <a:blip r:embed="rId4">
                  <a:biLevel thresh="25000"/>
                  <a:extLst>
                    <a:ext uri="{28A0092B-C50C-407E-A947-70E740481C1C}">
                      <a14:useLocalDpi xmlns:a14="http://schemas.microsoft.com/office/drawing/2010/main" val="0"/>
                    </a:ext>
                  </a:extLst>
                </a:blip>
                <a:srcRect l="1390" t="18262" r="13429" b="5412"/>
                <a:stretch/>
              </p:blipFill>
              <p:spPr bwMode="auto">
                <a:xfrm>
                  <a:off x="0" y="129540"/>
                  <a:ext cx="3626057" cy="3223260"/>
                </a:xfrm>
                <a:prstGeom prst="rect">
                  <a:avLst/>
                </a:prstGeom>
                <a:noFill/>
                <a:ln>
                  <a:noFill/>
                </a:ln>
                <a:extLst>
                  <a:ext uri="{53640926-AAD7-44D8-BBD7-CCE9431645EC}">
                    <a14:shadowObscured xmlns:a14="http://schemas.microsoft.com/office/drawing/2010/main"/>
                  </a:ext>
                </a:extLst>
              </p:spPr>
            </p:pic>
            <p:sp>
              <p:nvSpPr>
                <p:cNvPr id="10" name="Rectangle 9"/>
                <p:cNvSpPr/>
                <p:nvPr/>
              </p:nvSpPr>
              <p:spPr>
                <a:xfrm>
                  <a:off x="868662" y="64478"/>
                  <a:ext cx="2757377" cy="80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grpSp>
          <p:sp>
            <p:nvSpPr>
              <p:cNvPr id="8" name="Text Box 30"/>
              <p:cNvSpPr txBox="1"/>
              <p:nvPr/>
            </p:nvSpPr>
            <p:spPr>
              <a:xfrm>
                <a:off x="200527" y="0"/>
                <a:ext cx="3048000" cy="28067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400" b="1" i="1" dirty="0">
                    <a:solidFill>
                      <a:srgbClr val="514843"/>
                    </a:solidFill>
                    <a:latin typeface="Tw Cen MT"/>
                    <a:ea typeface="Calibri"/>
                    <a:cs typeface="Times New Roman"/>
                  </a:rPr>
                  <a:t>Income and Educational Attainment</a:t>
                </a:r>
                <a:endParaRPr lang="en-US" sz="1100" dirty="0">
                  <a:solidFill>
                    <a:srgbClr val="514843"/>
                  </a:solidFill>
                  <a:ea typeface="Calibri"/>
                  <a:cs typeface="Times New Roman"/>
                </a:endParaRPr>
              </a:p>
            </p:txBody>
          </p:sp>
        </p:grpSp>
        <p:sp>
          <p:nvSpPr>
            <p:cNvPr id="23" name="TextBox 22"/>
            <p:cNvSpPr txBox="1"/>
            <p:nvPr/>
          </p:nvSpPr>
          <p:spPr>
            <a:xfrm>
              <a:off x="1806218" y="6049373"/>
              <a:ext cx="908612" cy="276999"/>
            </a:xfrm>
            <a:prstGeom prst="rect">
              <a:avLst/>
            </a:prstGeom>
            <a:noFill/>
          </p:spPr>
          <p:txBody>
            <a:bodyPr wrap="square" rtlCol="0">
              <a:spAutoFit/>
            </a:bodyPr>
            <a:lstStyle/>
            <a:p>
              <a:r>
                <a:rPr lang="en-US" sz="1200" b="1" dirty="0">
                  <a:solidFill>
                    <a:srgbClr val="F0F0F0"/>
                  </a:solidFill>
                  <a:latin typeface="Trebuchet MS" panose="020B0603020202020204" pitchFamily="34" charset="0"/>
                  <a:cs typeface="Estrangelo Edessa" panose="03080600000000000000" pitchFamily="66" charset="0"/>
                </a:rPr>
                <a:t>$23,940</a:t>
              </a:r>
            </a:p>
          </p:txBody>
        </p:sp>
      </p:grpSp>
      <p:pic>
        <p:nvPicPr>
          <p:cNvPr id="5126" name="Picture 10" descr="http://cliparts.co/cliparts/kcM/n54/kcMn54KGi.jpg"/>
          <p:cNvPicPr>
            <a:picLocks noChangeAspect="1" noChangeArrowheads="1"/>
          </p:cNvPicPr>
          <p:nvPr/>
        </p:nvPicPr>
        <p:blipFill>
          <a:blip r:embed="rId5">
            <a:extLst>
              <a:ext uri="{28A0092B-C50C-407E-A947-70E740481C1C}">
                <a14:useLocalDpi xmlns:a14="http://schemas.microsoft.com/office/drawing/2010/main" val="0"/>
              </a:ext>
            </a:extLst>
          </a:blip>
          <a:srcRect l="339" t="19553" r="4391" b="25844"/>
          <a:stretch>
            <a:fillRect/>
          </a:stretch>
        </p:blipFill>
        <p:spPr bwMode="auto">
          <a:xfrm rot="1023186">
            <a:off x="9292863" y="1592147"/>
            <a:ext cx="2378468" cy="13718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4864" y="466009"/>
            <a:ext cx="11248375" cy="769441"/>
          </a:xfrm>
          <a:prstGeom prst="rect">
            <a:avLst/>
          </a:prstGeom>
          <a:solidFill>
            <a:srgbClr val="D4C9BA"/>
          </a:solidFill>
        </p:spPr>
        <p:txBody>
          <a:bodyPr vert="horz" wrap="square" rtlCol="0">
            <a:spAutoFit/>
          </a:bodyPr>
          <a:lstStyle/>
          <a:p>
            <a:pPr algn="ctr"/>
            <a:r>
              <a:rPr lang="en-US" sz="44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Why graduate college and career ready</a:t>
            </a:r>
            <a:r>
              <a:rPr lang="en-US" sz="4400" dirty="0">
                <a:solidFill>
                  <a:srgbClr val="0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a:t>
            </a:r>
          </a:p>
        </p:txBody>
      </p:sp>
      <p:sp>
        <p:nvSpPr>
          <p:cNvPr id="3" name="Text Box 9"/>
          <p:cNvSpPr txBox="1">
            <a:spLocks noChangeArrowheads="1"/>
          </p:cNvSpPr>
          <p:nvPr/>
        </p:nvSpPr>
        <p:spPr bwMode="auto">
          <a:xfrm>
            <a:off x="5863764" y="1950779"/>
            <a:ext cx="3274786" cy="422836"/>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tabLst>
                <a:tab pos="4965700" algn="l"/>
              </a:tabLst>
              <a:defRPr>
                <a:solidFill>
                  <a:schemeClr val="tx1"/>
                </a:solidFill>
                <a:latin typeface="Arial" pitchFamily="34" charset="0"/>
                <a:cs typeface="Arial" pitchFamily="34" charset="0"/>
              </a:defRPr>
            </a:lvl1pPr>
            <a:lvl2pPr fontAlgn="base">
              <a:spcBef>
                <a:spcPct val="0"/>
              </a:spcBef>
              <a:spcAft>
                <a:spcPct val="0"/>
              </a:spcAft>
              <a:tabLst>
                <a:tab pos="4965700" algn="l"/>
              </a:tabLst>
              <a:defRPr>
                <a:solidFill>
                  <a:schemeClr val="tx1"/>
                </a:solidFill>
                <a:latin typeface="Arial" pitchFamily="34" charset="0"/>
                <a:cs typeface="Arial" pitchFamily="34" charset="0"/>
              </a:defRPr>
            </a:lvl2pPr>
            <a:lvl3pPr fontAlgn="base">
              <a:spcBef>
                <a:spcPct val="0"/>
              </a:spcBef>
              <a:spcAft>
                <a:spcPct val="0"/>
              </a:spcAft>
              <a:tabLst>
                <a:tab pos="4965700" algn="l"/>
              </a:tabLst>
              <a:defRPr>
                <a:solidFill>
                  <a:schemeClr val="tx1"/>
                </a:solidFill>
                <a:latin typeface="Arial" pitchFamily="34" charset="0"/>
                <a:cs typeface="Arial" pitchFamily="34" charset="0"/>
              </a:defRPr>
            </a:lvl3pPr>
            <a:lvl4pPr fontAlgn="base">
              <a:spcBef>
                <a:spcPct val="0"/>
              </a:spcBef>
              <a:spcAft>
                <a:spcPct val="0"/>
              </a:spcAft>
              <a:tabLst>
                <a:tab pos="4965700" algn="l"/>
              </a:tabLst>
              <a:defRPr>
                <a:solidFill>
                  <a:schemeClr val="tx1"/>
                </a:solidFill>
                <a:latin typeface="Arial" pitchFamily="34" charset="0"/>
                <a:cs typeface="Arial" pitchFamily="34" charset="0"/>
              </a:defRPr>
            </a:lvl4pPr>
            <a:lvl5pPr fontAlgn="base">
              <a:spcBef>
                <a:spcPct val="0"/>
              </a:spcBef>
              <a:spcAft>
                <a:spcPct val="0"/>
              </a:spcAft>
              <a:tabLst>
                <a:tab pos="4965700" algn="l"/>
              </a:tabLst>
              <a:defRPr>
                <a:solidFill>
                  <a:schemeClr val="tx1"/>
                </a:solidFill>
                <a:latin typeface="Arial" pitchFamily="34" charset="0"/>
                <a:cs typeface="Arial" pitchFamily="34" charset="0"/>
              </a:defRPr>
            </a:lvl5pPr>
            <a:lvl6pPr fontAlgn="base">
              <a:spcBef>
                <a:spcPct val="0"/>
              </a:spcBef>
              <a:spcAft>
                <a:spcPct val="0"/>
              </a:spcAft>
              <a:tabLst>
                <a:tab pos="4965700" algn="l"/>
              </a:tabLst>
              <a:defRPr>
                <a:solidFill>
                  <a:schemeClr val="tx1"/>
                </a:solidFill>
                <a:latin typeface="Arial" pitchFamily="34" charset="0"/>
                <a:cs typeface="Arial" pitchFamily="34" charset="0"/>
              </a:defRPr>
            </a:lvl6pPr>
            <a:lvl7pPr fontAlgn="base">
              <a:spcBef>
                <a:spcPct val="0"/>
              </a:spcBef>
              <a:spcAft>
                <a:spcPct val="0"/>
              </a:spcAft>
              <a:tabLst>
                <a:tab pos="4965700" algn="l"/>
              </a:tabLst>
              <a:defRPr>
                <a:solidFill>
                  <a:schemeClr val="tx1"/>
                </a:solidFill>
                <a:latin typeface="Arial" pitchFamily="34" charset="0"/>
                <a:cs typeface="Arial" pitchFamily="34" charset="0"/>
              </a:defRPr>
            </a:lvl7pPr>
            <a:lvl8pPr fontAlgn="base">
              <a:spcBef>
                <a:spcPct val="0"/>
              </a:spcBef>
              <a:spcAft>
                <a:spcPct val="0"/>
              </a:spcAft>
              <a:tabLst>
                <a:tab pos="4965700" algn="l"/>
              </a:tabLst>
              <a:defRPr>
                <a:solidFill>
                  <a:schemeClr val="tx1"/>
                </a:solidFill>
                <a:latin typeface="Arial" pitchFamily="34" charset="0"/>
                <a:cs typeface="Arial" pitchFamily="34" charset="0"/>
              </a:defRPr>
            </a:lvl8pPr>
            <a:lvl9pPr fontAlgn="base">
              <a:spcBef>
                <a:spcPct val="0"/>
              </a:spcBef>
              <a:spcAft>
                <a:spcPct val="0"/>
              </a:spcAft>
              <a:tabLst>
                <a:tab pos="4965700" algn="l"/>
              </a:tabLst>
              <a:defRPr>
                <a:solidFill>
                  <a:schemeClr val="tx1"/>
                </a:solidFill>
                <a:latin typeface="Arial" pitchFamily="34" charset="0"/>
                <a:cs typeface="Arial" pitchFamily="34" charset="0"/>
              </a:defRPr>
            </a:lvl9pPr>
          </a:lstStyle>
          <a:p>
            <a:pPr defTabSz="914400">
              <a:buFontTx/>
              <a:buChar char="•"/>
            </a:pPr>
            <a:r>
              <a:rPr lang="en-US" altLang="en-US" sz="2000" b="1" dirty="0">
                <a:solidFill>
                  <a:srgbClr val="514843"/>
                </a:solidFill>
                <a:latin typeface="Calibri" pitchFamily="34" charset="0"/>
                <a:ea typeface="Calibri" pitchFamily="34" charset="0"/>
                <a:cs typeface="Times New Roman" pitchFamily="18" charset="0"/>
              </a:rPr>
              <a:t>Doctor, Dentist</a:t>
            </a:r>
            <a:endParaRPr lang="en-US" altLang="en-US" sz="2000" dirty="0">
              <a:solidFill>
                <a:srgbClr val="514843"/>
              </a:solidFill>
            </a:endParaRPr>
          </a:p>
          <a:p>
            <a:pPr defTabSz="914400" eaLnBrk="0" hangingPunct="0"/>
            <a:endParaRPr lang="en-US" altLang="en-US" dirty="0">
              <a:solidFill>
                <a:srgbClr val="514843"/>
              </a:solidFill>
            </a:endParaRPr>
          </a:p>
        </p:txBody>
      </p:sp>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br>
              <a:rPr lang="en-US" altLang="en-US" dirty="0">
                <a:solidFill>
                  <a:srgbClr val="514843"/>
                </a:solidFill>
                <a:latin typeface="Arial" pitchFamily="34" charset="0"/>
                <a:cs typeface="Arial" pitchFamily="34" charset="0"/>
              </a:rPr>
            </a:br>
            <a:endParaRPr lang="en-US" altLang="en-US"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sz="1200"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18" name="Text Box 9"/>
          <p:cNvSpPr txBox="1">
            <a:spLocks noChangeArrowheads="1"/>
          </p:cNvSpPr>
          <p:nvPr/>
        </p:nvSpPr>
        <p:spPr bwMode="auto">
          <a:xfrm>
            <a:off x="5110194" y="2570414"/>
            <a:ext cx="2956379" cy="422836"/>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tabLst>
                <a:tab pos="4965700" algn="l"/>
              </a:tabLst>
              <a:defRPr>
                <a:solidFill>
                  <a:schemeClr val="tx1"/>
                </a:solidFill>
                <a:latin typeface="Arial" pitchFamily="34" charset="0"/>
                <a:cs typeface="Arial" pitchFamily="34" charset="0"/>
              </a:defRPr>
            </a:lvl1pPr>
            <a:lvl2pPr fontAlgn="base">
              <a:spcBef>
                <a:spcPct val="0"/>
              </a:spcBef>
              <a:spcAft>
                <a:spcPct val="0"/>
              </a:spcAft>
              <a:tabLst>
                <a:tab pos="4965700" algn="l"/>
              </a:tabLst>
              <a:defRPr>
                <a:solidFill>
                  <a:schemeClr val="tx1"/>
                </a:solidFill>
                <a:latin typeface="Arial" pitchFamily="34" charset="0"/>
                <a:cs typeface="Arial" pitchFamily="34" charset="0"/>
              </a:defRPr>
            </a:lvl2pPr>
            <a:lvl3pPr fontAlgn="base">
              <a:spcBef>
                <a:spcPct val="0"/>
              </a:spcBef>
              <a:spcAft>
                <a:spcPct val="0"/>
              </a:spcAft>
              <a:tabLst>
                <a:tab pos="4965700" algn="l"/>
              </a:tabLst>
              <a:defRPr>
                <a:solidFill>
                  <a:schemeClr val="tx1"/>
                </a:solidFill>
                <a:latin typeface="Arial" pitchFamily="34" charset="0"/>
                <a:cs typeface="Arial" pitchFamily="34" charset="0"/>
              </a:defRPr>
            </a:lvl3pPr>
            <a:lvl4pPr fontAlgn="base">
              <a:spcBef>
                <a:spcPct val="0"/>
              </a:spcBef>
              <a:spcAft>
                <a:spcPct val="0"/>
              </a:spcAft>
              <a:tabLst>
                <a:tab pos="4965700" algn="l"/>
              </a:tabLst>
              <a:defRPr>
                <a:solidFill>
                  <a:schemeClr val="tx1"/>
                </a:solidFill>
                <a:latin typeface="Arial" pitchFamily="34" charset="0"/>
                <a:cs typeface="Arial" pitchFamily="34" charset="0"/>
              </a:defRPr>
            </a:lvl4pPr>
            <a:lvl5pPr fontAlgn="base">
              <a:spcBef>
                <a:spcPct val="0"/>
              </a:spcBef>
              <a:spcAft>
                <a:spcPct val="0"/>
              </a:spcAft>
              <a:tabLst>
                <a:tab pos="4965700" algn="l"/>
              </a:tabLst>
              <a:defRPr>
                <a:solidFill>
                  <a:schemeClr val="tx1"/>
                </a:solidFill>
                <a:latin typeface="Arial" pitchFamily="34" charset="0"/>
                <a:cs typeface="Arial" pitchFamily="34" charset="0"/>
              </a:defRPr>
            </a:lvl5pPr>
            <a:lvl6pPr fontAlgn="base">
              <a:spcBef>
                <a:spcPct val="0"/>
              </a:spcBef>
              <a:spcAft>
                <a:spcPct val="0"/>
              </a:spcAft>
              <a:tabLst>
                <a:tab pos="4965700" algn="l"/>
              </a:tabLst>
              <a:defRPr>
                <a:solidFill>
                  <a:schemeClr val="tx1"/>
                </a:solidFill>
                <a:latin typeface="Arial" pitchFamily="34" charset="0"/>
                <a:cs typeface="Arial" pitchFamily="34" charset="0"/>
              </a:defRPr>
            </a:lvl6pPr>
            <a:lvl7pPr fontAlgn="base">
              <a:spcBef>
                <a:spcPct val="0"/>
              </a:spcBef>
              <a:spcAft>
                <a:spcPct val="0"/>
              </a:spcAft>
              <a:tabLst>
                <a:tab pos="4965700" algn="l"/>
              </a:tabLst>
              <a:defRPr>
                <a:solidFill>
                  <a:schemeClr val="tx1"/>
                </a:solidFill>
                <a:latin typeface="Arial" pitchFamily="34" charset="0"/>
                <a:cs typeface="Arial" pitchFamily="34" charset="0"/>
              </a:defRPr>
            </a:lvl7pPr>
            <a:lvl8pPr fontAlgn="base">
              <a:spcBef>
                <a:spcPct val="0"/>
              </a:spcBef>
              <a:spcAft>
                <a:spcPct val="0"/>
              </a:spcAft>
              <a:tabLst>
                <a:tab pos="4965700" algn="l"/>
              </a:tabLst>
              <a:defRPr>
                <a:solidFill>
                  <a:schemeClr val="tx1"/>
                </a:solidFill>
                <a:latin typeface="Arial" pitchFamily="34" charset="0"/>
                <a:cs typeface="Arial" pitchFamily="34" charset="0"/>
              </a:defRPr>
            </a:lvl8pPr>
            <a:lvl9pPr fontAlgn="base">
              <a:spcBef>
                <a:spcPct val="0"/>
              </a:spcBef>
              <a:spcAft>
                <a:spcPct val="0"/>
              </a:spcAft>
              <a:tabLst>
                <a:tab pos="4965700" algn="l"/>
              </a:tabLst>
              <a:defRPr>
                <a:solidFill>
                  <a:schemeClr val="tx1"/>
                </a:solidFill>
                <a:latin typeface="Arial" pitchFamily="34" charset="0"/>
                <a:cs typeface="Arial" pitchFamily="34" charset="0"/>
              </a:defRPr>
            </a:lvl9pPr>
          </a:lstStyle>
          <a:p>
            <a:pPr defTabSz="914400">
              <a:buFontTx/>
              <a:buChar char="•"/>
            </a:pPr>
            <a:r>
              <a:rPr lang="en-US" altLang="en-US" sz="2000" b="1" dirty="0">
                <a:solidFill>
                  <a:srgbClr val="514843"/>
                </a:solidFill>
                <a:latin typeface="Calibri" pitchFamily="34" charset="0"/>
                <a:ea typeface="Calibri" pitchFamily="34" charset="0"/>
                <a:cs typeface="Times New Roman" pitchFamily="18" charset="0"/>
              </a:rPr>
              <a:t>Hospital Administrator</a:t>
            </a:r>
            <a:endParaRPr lang="en-US" altLang="en-US" sz="2000" dirty="0">
              <a:solidFill>
                <a:srgbClr val="514843"/>
              </a:solidFill>
            </a:endParaRPr>
          </a:p>
          <a:p>
            <a:pPr defTabSz="914400" eaLnBrk="0" hangingPunct="0"/>
            <a:endParaRPr lang="en-US" altLang="en-US" dirty="0">
              <a:solidFill>
                <a:srgbClr val="514843"/>
              </a:solidFill>
            </a:endParaRPr>
          </a:p>
        </p:txBody>
      </p:sp>
      <p:sp>
        <p:nvSpPr>
          <p:cNvPr id="19" name="Text Box 9"/>
          <p:cNvSpPr txBox="1">
            <a:spLocks noChangeArrowheads="1"/>
          </p:cNvSpPr>
          <p:nvPr/>
        </p:nvSpPr>
        <p:spPr bwMode="auto">
          <a:xfrm>
            <a:off x="4384220" y="3282569"/>
            <a:ext cx="3502479" cy="422836"/>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tabLst>
                <a:tab pos="4965700" algn="l"/>
              </a:tabLst>
              <a:defRPr>
                <a:solidFill>
                  <a:schemeClr val="tx1"/>
                </a:solidFill>
                <a:latin typeface="Arial" pitchFamily="34" charset="0"/>
                <a:cs typeface="Arial" pitchFamily="34" charset="0"/>
              </a:defRPr>
            </a:lvl1pPr>
            <a:lvl2pPr fontAlgn="base">
              <a:spcBef>
                <a:spcPct val="0"/>
              </a:spcBef>
              <a:spcAft>
                <a:spcPct val="0"/>
              </a:spcAft>
              <a:tabLst>
                <a:tab pos="4965700" algn="l"/>
              </a:tabLst>
              <a:defRPr>
                <a:solidFill>
                  <a:schemeClr val="tx1"/>
                </a:solidFill>
                <a:latin typeface="Arial" pitchFamily="34" charset="0"/>
                <a:cs typeface="Arial" pitchFamily="34" charset="0"/>
              </a:defRPr>
            </a:lvl2pPr>
            <a:lvl3pPr fontAlgn="base">
              <a:spcBef>
                <a:spcPct val="0"/>
              </a:spcBef>
              <a:spcAft>
                <a:spcPct val="0"/>
              </a:spcAft>
              <a:tabLst>
                <a:tab pos="4965700" algn="l"/>
              </a:tabLst>
              <a:defRPr>
                <a:solidFill>
                  <a:schemeClr val="tx1"/>
                </a:solidFill>
                <a:latin typeface="Arial" pitchFamily="34" charset="0"/>
                <a:cs typeface="Arial" pitchFamily="34" charset="0"/>
              </a:defRPr>
            </a:lvl3pPr>
            <a:lvl4pPr fontAlgn="base">
              <a:spcBef>
                <a:spcPct val="0"/>
              </a:spcBef>
              <a:spcAft>
                <a:spcPct val="0"/>
              </a:spcAft>
              <a:tabLst>
                <a:tab pos="4965700" algn="l"/>
              </a:tabLst>
              <a:defRPr>
                <a:solidFill>
                  <a:schemeClr val="tx1"/>
                </a:solidFill>
                <a:latin typeface="Arial" pitchFamily="34" charset="0"/>
                <a:cs typeface="Arial" pitchFamily="34" charset="0"/>
              </a:defRPr>
            </a:lvl4pPr>
            <a:lvl5pPr fontAlgn="base">
              <a:spcBef>
                <a:spcPct val="0"/>
              </a:spcBef>
              <a:spcAft>
                <a:spcPct val="0"/>
              </a:spcAft>
              <a:tabLst>
                <a:tab pos="4965700" algn="l"/>
              </a:tabLst>
              <a:defRPr>
                <a:solidFill>
                  <a:schemeClr val="tx1"/>
                </a:solidFill>
                <a:latin typeface="Arial" pitchFamily="34" charset="0"/>
                <a:cs typeface="Arial" pitchFamily="34" charset="0"/>
              </a:defRPr>
            </a:lvl5pPr>
            <a:lvl6pPr fontAlgn="base">
              <a:spcBef>
                <a:spcPct val="0"/>
              </a:spcBef>
              <a:spcAft>
                <a:spcPct val="0"/>
              </a:spcAft>
              <a:tabLst>
                <a:tab pos="4965700" algn="l"/>
              </a:tabLst>
              <a:defRPr>
                <a:solidFill>
                  <a:schemeClr val="tx1"/>
                </a:solidFill>
                <a:latin typeface="Arial" pitchFamily="34" charset="0"/>
                <a:cs typeface="Arial" pitchFamily="34" charset="0"/>
              </a:defRPr>
            </a:lvl6pPr>
            <a:lvl7pPr fontAlgn="base">
              <a:spcBef>
                <a:spcPct val="0"/>
              </a:spcBef>
              <a:spcAft>
                <a:spcPct val="0"/>
              </a:spcAft>
              <a:tabLst>
                <a:tab pos="4965700" algn="l"/>
              </a:tabLst>
              <a:defRPr>
                <a:solidFill>
                  <a:schemeClr val="tx1"/>
                </a:solidFill>
                <a:latin typeface="Arial" pitchFamily="34" charset="0"/>
                <a:cs typeface="Arial" pitchFamily="34" charset="0"/>
              </a:defRPr>
            </a:lvl7pPr>
            <a:lvl8pPr fontAlgn="base">
              <a:spcBef>
                <a:spcPct val="0"/>
              </a:spcBef>
              <a:spcAft>
                <a:spcPct val="0"/>
              </a:spcAft>
              <a:tabLst>
                <a:tab pos="4965700" algn="l"/>
              </a:tabLst>
              <a:defRPr>
                <a:solidFill>
                  <a:schemeClr val="tx1"/>
                </a:solidFill>
                <a:latin typeface="Arial" pitchFamily="34" charset="0"/>
                <a:cs typeface="Arial" pitchFamily="34" charset="0"/>
              </a:defRPr>
            </a:lvl8pPr>
            <a:lvl9pPr fontAlgn="base">
              <a:spcBef>
                <a:spcPct val="0"/>
              </a:spcBef>
              <a:spcAft>
                <a:spcPct val="0"/>
              </a:spcAft>
              <a:tabLst>
                <a:tab pos="4965700" algn="l"/>
              </a:tabLst>
              <a:defRPr>
                <a:solidFill>
                  <a:schemeClr val="tx1"/>
                </a:solidFill>
                <a:latin typeface="Arial" pitchFamily="34" charset="0"/>
                <a:cs typeface="Arial" pitchFamily="34" charset="0"/>
              </a:defRPr>
            </a:lvl9pPr>
          </a:lstStyle>
          <a:p>
            <a:pPr defTabSz="914400">
              <a:buFontTx/>
              <a:buChar char="•"/>
            </a:pPr>
            <a:r>
              <a:rPr lang="en-US" altLang="en-US" sz="2000" b="1" dirty="0">
                <a:solidFill>
                  <a:srgbClr val="514843"/>
                </a:solidFill>
                <a:latin typeface="Calibri" pitchFamily="34" charset="0"/>
                <a:ea typeface="Calibri" pitchFamily="34" charset="0"/>
                <a:cs typeface="Times New Roman" pitchFamily="18" charset="0"/>
              </a:rPr>
              <a:t>Advance-Practice Nurse</a:t>
            </a:r>
            <a:endParaRPr lang="en-US" altLang="en-US" sz="2000" dirty="0">
              <a:solidFill>
                <a:srgbClr val="514843"/>
              </a:solidFill>
            </a:endParaRPr>
          </a:p>
          <a:p>
            <a:pPr defTabSz="914400" eaLnBrk="0" hangingPunct="0"/>
            <a:endParaRPr lang="en-US" altLang="en-US" dirty="0">
              <a:solidFill>
                <a:srgbClr val="514843"/>
              </a:solidFill>
            </a:endParaRPr>
          </a:p>
        </p:txBody>
      </p:sp>
      <p:sp>
        <p:nvSpPr>
          <p:cNvPr id="20" name="Text Box 9"/>
          <p:cNvSpPr txBox="1">
            <a:spLocks noChangeArrowheads="1"/>
          </p:cNvSpPr>
          <p:nvPr/>
        </p:nvSpPr>
        <p:spPr bwMode="auto">
          <a:xfrm>
            <a:off x="3998126" y="3982992"/>
            <a:ext cx="3274786" cy="422836"/>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tabLst>
                <a:tab pos="4965700" algn="l"/>
              </a:tabLst>
              <a:defRPr>
                <a:solidFill>
                  <a:schemeClr val="tx1"/>
                </a:solidFill>
                <a:latin typeface="Arial" pitchFamily="34" charset="0"/>
                <a:cs typeface="Arial" pitchFamily="34" charset="0"/>
              </a:defRPr>
            </a:lvl1pPr>
            <a:lvl2pPr fontAlgn="base">
              <a:spcBef>
                <a:spcPct val="0"/>
              </a:spcBef>
              <a:spcAft>
                <a:spcPct val="0"/>
              </a:spcAft>
              <a:tabLst>
                <a:tab pos="4965700" algn="l"/>
              </a:tabLst>
              <a:defRPr>
                <a:solidFill>
                  <a:schemeClr val="tx1"/>
                </a:solidFill>
                <a:latin typeface="Arial" pitchFamily="34" charset="0"/>
                <a:cs typeface="Arial" pitchFamily="34" charset="0"/>
              </a:defRPr>
            </a:lvl2pPr>
            <a:lvl3pPr fontAlgn="base">
              <a:spcBef>
                <a:spcPct val="0"/>
              </a:spcBef>
              <a:spcAft>
                <a:spcPct val="0"/>
              </a:spcAft>
              <a:tabLst>
                <a:tab pos="4965700" algn="l"/>
              </a:tabLst>
              <a:defRPr>
                <a:solidFill>
                  <a:schemeClr val="tx1"/>
                </a:solidFill>
                <a:latin typeface="Arial" pitchFamily="34" charset="0"/>
                <a:cs typeface="Arial" pitchFamily="34" charset="0"/>
              </a:defRPr>
            </a:lvl3pPr>
            <a:lvl4pPr fontAlgn="base">
              <a:spcBef>
                <a:spcPct val="0"/>
              </a:spcBef>
              <a:spcAft>
                <a:spcPct val="0"/>
              </a:spcAft>
              <a:tabLst>
                <a:tab pos="4965700" algn="l"/>
              </a:tabLst>
              <a:defRPr>
                <a:solidFill>
                  <a:schemeClr val="tx1"/>
                </a:solidFill>
                <a:latin typeface="Arial" pitchFamily="34" charset="0"/>
                <a:cs typeface="Arial" pitchFamily="34" charset="0"/>
              </a:defRPr>
            </a:lvl4pPr>
            <a:lvl5pPr fontAlgn="base">
              <a:spcBef>
                <a:spcPct val="0"/>
              </a:spcBef>
              <a:spcAft>
                <a:spcPct val="0"/>
              </a:spcAft>
              <a:tabLst>
                <a:tab pos="4965700" algn="l"/>
              </a:tabLst>
              <a:defRPr>
                <a:solidFill>
                  <a:schemeClr val="tx1"/>
                </a:solidFill>
                <a:latin typeface="Arial" pitchFamily="34" charset="0"/>
                <a:cs typeface="Arial" pitchFamily="34" charset="0"/>
              </a:defRPr>
            </a:lvl5pPr>
            <a:lvl6pPr fontAlgn="base">
              <a:spcBef>
                <a:spcPct val="0"/>
              </a:spcBef>
              <a:spcAft>
                <a:spcPct val="0"/>
              </a:spcAft>
              <a:tabLst>
                <a:tab pos="4965700" algn="l"/>
              </a:tabLst>
              <a:defRPr>
                <a:solidFill>
                  <a:schemeClr val="tx1"/>
                </a:solidFill>
                <a:latin typeface="Arial" pitchFamily="34" charset="0"/>
                <a:cs typeface="Arial" pitchFamily="34" charset="0"/>
              </a:defRPr>
            </a:lvl6pPr>
            <a:lvl7pPr fontAlgn="base">
              <a:spcBef>
                <a:spcPct val="0"/>
              </a:spcBef>
              <a:spcAft>
                <a:spcPct val="0"/>
              </a:spcAft>
              <a:tabLst>
                <a:tab pos="4965700" algn="l"/>
              </a:tabLst>
              <a:defRPr>
                <a:solidFill>
                  <a:schemeClr val="tx1"/>
                </a:solidFill>
                <a:latin typeface="Arial" pitchFamily="34" charset="0"/>
                <a:cs typeface="Arial" pitchFamily="34" charset="0"/>
              </a:defRPr>
            </a:lvl7pPr>
            <a:lvl8pPr fontAlgn="base">
              <a:spcBef>
                <a:spcPct val="0"/>
              </a:spcBef>
              <a:spcAft>
                <a:spcPct val="0"/>
              </a:spcAft>
              <a:tabLst>
                <a:tab pos="4965700" algn="l"/>
              </a:tabLst>
              <a:defRPr>
                <a:solidFill>
                  <a:schemeClr val="tx1"/>
                </a:solidFill>
                <a:latin typeface="Arial" pitchFamily="34" charset="0"/>
                <a:cs typeface="Arial" pitchFamily="34" charset="0"/>
              </a:defRPr>
            </a:lvl8pPr>
            <a:lvl9pPr fontAlgn="base">
              <a:spcBef>
                <a:spcPct val="0"/>
              </a:spcBef>
              <a:spcAft>
                <a:spcPct val="0"/>
              </a:spcAft>
              <a:tabLst>
                <a:tab pos="4965700" algn="l"/>
              </a:tabLst>
              <a:defRPr>
                <a:solidFill>
                  <a:schemeClr val="tx1"/>
                </a:solidFill>
                <a:latin typeface="Arial" pitchFamily="34" charset="0"/>
                <a:cs typeface="Arial" pitchFamily="34" charset="0"/>
              </a:defRPr>
            </a:lvl9pPr>
          </a:lstStyle>
          <a:p>
            <a:pPr defTabSz="914400">
              <a:buFontTx/>
              <a:buChar char="•"/>
            </a:pPr>
            <a:r>
              <a:rPr lang="en-US" altLang="en-US" sz="2000" b="1" dirty="0">
                <a:solidFill>
                  <a:srgbClr val="514843"/>
                </a:solidFill>
                <a:latin typeface="Calibri" pitchFamily="34" charset="0"/>
                <a:ea typeface="Calibri" pitchFamily="34" charset="0"/>
                <a:cs typeface="Times New Roman" pitchFamily="18" charset="0"/>
              </a:rPr>
              <a:t>Physician Assistant</a:t>
            </a:r>
            <a:endParaRPr lang="en-US" altLang="en-US" sz="2000" dirty="0">
              <a:solidFill>
                <a:srgbClr val="514843"/>
              </a:solidFill>
            </a:endParaRPr>
          </a:p>
          <a:p>
            <a:pPr defTabSz="914400" eaLnBrk="0" hangingPunct="0"/>
            <a:endParaRPr lang="en-US" altLang="en-US" dirty="0">
              <a:solidFill>
                <a:srgbClr val="514843"/>
              </a:solidFill>
            </a:endParaRPr>
          </a:p>
        </p:txBody>
      </p:sp>
      <p:sp>
        <p:nvSpPr>
          <p:cNvPr id="21" name="Text Box 9"/>
          <p:cNvSpPr txBox="1">
            <a:spLocks noChangeArrowheads="1"/>
          </p:cNvSpPr>
          <p:nvPr/>
        </p:nvSpPr>
        <p:spPr bwMode="auto">
          <a:xfrm>
            <a:off x="3472803" y="4715373"/>
            <a:ext cx="3274786" cy="422836"/>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tabLst>
                <a:tab pos="4965700" algn="l"/>
              </a:tabLst>
              <a:defRPr>
                <a:solidFill>
                  <a:schemeClr val="tx1"/>
                </a:solidFill>
                <a:latin typeface="Arial" pitchFamily="34" charset="0"/>
                <a:cs typeface="Arial" pitchFamily="34" charset="0"/>
              </a:defRPr>
            </a:lvl1pPr>
            <a:lvl2pPr fontAlgn="base">
              <a:spcBef>
                <a:spcPct val="0"/>
              </a:spcBef>
              <a:spcAft>
                <a:spcPct val="0"/>
              </a:spcAft>
              <a:tabLst>
                <a:tab pos="4965700" algn="l"/>
              </a:tabLst>
              <a:defRPr>
                <a:solidFill>
                  <a:schemeClr val="tx1"/>
                </a:solidFill>
                <a:latin typeface="Arial" pitchFamily="34" charset="0"/>
                <a:cs typeface="Arial" pitchFamily="34" charset="0"/>
              </a:defRPr>
            </a:lvl2pPr>
            <a:lvl3pPr fontAlgn="base">
              <a:spcBef>
                <a:spcPct val="0"/>
              </a:spcBef>
              <a:spcAft>
                <a:spcPct val="0"/>
              </a:spcAft>
              <a:tabLst>
                <a:tab pos="4965700" algn="l"/>
              </a:tabLst>
              <a:defRPr>
                <a:solidFill>
                  <a:schemeClr val="tx1"/>
                </a:solidFill>
                <a:latin typeface="Arial" pitchFamily="34" charset="0"/>
                <a:cs typeface="Arial" pitchFamily="34" charset="0"/>
              </a:defRPr>
            </a:lvl3pPr>
            <a:lvl4pPr fontAlgn="base">
              <a:spcBef>
                <a:spcPct val="0"/>
              </a:spcBef>
              <a:spcAft>
                <a:spcPct val="0"/>
              </a:spcAft>
              <a:tabLst>
                <a:tab pos="4965700" algn="l"/>
              </a:tabLst>
              <a:defRPr>
                <a:solidFill>
                  <a:schemeClr val="tx1"/>
                </a:solidFill>
                <a:latin typeface="Arial" pitchFamily="34" charset="0"/>
                <a:cs typeface="Arial" pitchFamily="34" charset="0"/>
              </a:defRPr>
            </a:lvl4pPr>
            <a:lvl5pPr fontAlgn="base">
              <a:spcBef>
                <a:spcPct val="0"/>
              </a:spcBef>
              <a:spcAft>
                <a:spcPct val="0"/>
              </a:spcAft>
              <a:tabLst>
                <a:tab pos="4965700" algn="l"/>
              </a:tabLst>
              <a:defRPr>
                <a:solidFill>
                  <a:schemeClr val="tx1"/>
                </a:solidFill>
                <a:latin typeface="Arial" pitchFamily="34" charset="0"/>
                <a:cs typeface="Arial" pitchFamily="34" charset="0"/>
              </a:defRPr>
            </a:lvl5pPr>
            <a:lvl6pPr fontAlgn="base">
              <a:spcBef>
                <a:spcPct val="0"/>
              </a:spcBef>
              <a:spcAft>
                <a:spcPct val="0"/>
              </a:spcAft>
              <a:tabLst>
                <a:tab pos="4965700" algn="l"/>
              </a:tabLst>
              <a:defRPr>
                <a:solidFill>
                  <a:schemeClr val="tx1"/>
                </a:solidFill>
                <a:latin typeface="Arial" pitchFamily="34" charset="0"/>
                <a:cs typeface="Arial" pitchFamily="34" charset="0"/>
              </a:defRPr>
            </a:lvl6pPr>
            <a:lvl7pPr fontAlgn="base">
              <a:spcBef>
                <a:spcPct val="0"/>
              </a:spcBef>
              <a:spcAft>
                <a:spcPct val="0"/>
              </a:spcAft>
              <a:tabLst>
                <a:tab pos="4965700" algn="l"/>
              </a:tabLst>
              <a:defRPr>
                <a:solidFill>
                  <a:schemeClr val="tx1"/>
                </a:solidFill>
                <a:latin typeface="Arial" pitchFamily="34" charset="0"/>
                <a:cs typeface="Arial" pitchFamily="34" charset="0"/>
              </a:defRPr>
            </a:lvl7pPr>
            <a:lvl8pPr fontAlgn="base">
              <a:spcBef>
                <a:spcPct val="0"/>
              </a:spcBef>
              <a:spcAft>
                <a:spcPct val="0"/>
              </a:spcAft>
              <a:tabLst>
                <a:tab pos="4965700" algn="l"/>
              </a:tabLst>
              <a:defRPr>
                <a:solidFill>
                  <a:schemeClr val="tx1"/>
                </a:solidFill>
                <a:latin typeface="Arial" pitchFamily="34" charset="0"/>
                <a:cs typeface="Arial" pitchFamily="34" charset="0"/>
              </a:defRPr>
            </a:lvl8pPr>
            <a:lvl9pPr fontAlgn="base">
              <a:spcBef>
                <a:spcPct val="0"/>
              </a:spcBef>
              <a:spcAft>
                <a:spcPct val="0"/>
              </a:spcAft>
              <a:tabLst>
                <a:tab pos="4965700" algn="l"/>
              </a:tabLst>
              <a:defRPr>
                <a:solidFill>
                  <a:schemeClr val="tx1"/>
                </a:solidFill>
                <a:latin typeface="Arial" pitchFamily="34" charset="0"/>
                <a:cs typeface="Arial" pitchFamily="34" charset="0"/>
              </a:defRPr>
            </a:lvl9pPr>
          </a:lstStyle>
          <a:p>
            <a:pPr defTabSz="914400">
              <a:buFontTx/>
              <a:buChar char="•"/>
            </a:pPr>
            <a:r>
              <a:rPr lang="en-US" altLang="en-US" sz="2000" b="1" dirty="0">
                <a:solidFill>
                  <a:srgbClr val="514843"/>
                </a:solidFill>
                <a:latin typeface="Calibri" pitchFamily="34" charset="0"/>
                <a:ea typeface="Calibri" pitchFamily="34" charset="0"/>
                <a:cs typeface="Times New Roman" pitchFamily="18" charset="0"/>
              </a:rPr>
              <a:t>Dental Hygienist</a:t>
            </a:r>
            <a:endParaRPr lang="en-US" altLang="en-US" sz="2000" dirty="0">
              <a:solidFill>
                <a:srgbClr val="514843"/>
              </a:solidFill>
            </a:endParaRPr>
          </a:p>
          <a:p>
            <a:pPr defTabSz="914400" eaLnBrk="0" hangingPunct="0"/>
            <a:endParaRPr lang="en-US" altLang="en-US" dirty="0">
              <a:solidFill>
                <a:srgbClr val="514843"/>
              </a:solidFill>
            </a:endParaRPr>
          </a:p>
        </p:txBody>
      </p:sp>
      <p:sp>
        <p:nvSpPr>
          <p:cNvPr id="22" name="Text Box 9"/>
          <p:cNvSpPr txBox="1">
            <a:spLocks noChangeArrowheads="1"/>
          </p:cNvSpPr>
          <p:nvPr/>
        </p:nvSpPr>
        <p:spPr bwMode="auto">
          <a:xfrm>
            <a:off x="3163034" y="5395405"/>
            <a:ext cx="3274786" cy="422836"/>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tabLst>
                <a:tab pos="4965700" algn="l"/>
              </a:tabLst>
              <a:defRPr>
                <a:solidFill>
                  <a:schemeClr val="tx1"/>
                </a:solidFill>
                <a:latin typeface="Arial" pitchFamily="34" charset="0"/>
                <a:cs typeface="Arial" pitchFamily="34" charset="0"/>
              </a:defRPr>
            </a:lvl1pPr>
            <a:lvl2pPr fontAlgn="base">
              <a:spcBef>
                <a:spcPct val="0"/>
              </a:spcBef>
              <a:spcAft>
                <a:spcPct val="0"/>
              </a:spcAft>
              <a:tabLst>
                <a:tab pos="4965700" algn="l"/>
              </a:tabLst>
              <a:defRPr>
                <a:solidFill>
                  <a:schemeClr val="tx1"/>
                </a:solidFill>
                <a:latin typeface="Arial" pitchFamily="34" charset="0"/>
                <a:cs typeface="Arial" pitchFamily="34" charset="0"/>
              </a:defRPr>
            </a:lvl2pPr>
            <a:lvl3pPr fontAlgn="base">
              <a:spcBef>
                <a:spcPct val="0"/>
              </a:spcBef>
              <a:spcAft>
                <a:spcPct val="0"/>
              </a:spcAft>
              <a:tabLst>
                <a:tab pos="4965700" algn="l"/>
              </a:tabLst>
              <a:defRPr>
                <a:solidFill>
                  <a:schemeClr val="tx1"/>
                </a:solidFill>
                <a:latin typeface="Arial" pitchFamily="34" charset="0"/>
                <a:cs typeface="Arial" pitchFamily="34" charset="0"/>
              </a:defRPr>
            </a:lvl3pPr>
            <a:lvl4pPr fontAlgn="base">
              <a:spcBef>
                <a:spcPct val="0"/>
              </a:spcBef>
              <a:spcAft>
                <a:spcPct val="0"/>
              </a:spcAft>
              <a:tabLst>
                <a:tab pos="4965700" algn="l"/>
              </a:tabLst>
              <a:defRPr>
                <a:solidFill>
                  <a:schemeClr val="tx1"/>
                </a:solidFill>
                <a:latin typeface="Arial" pitchFamily="34" charset="0"/>
                <a:cs typeface="Arial" pitchFamily="34" charset="0"/>
              </a:defRPr>
            </a:lvl4pPr>
            <a:lvl5pPr fontAlgn="base">
              <a:spcBef>
                <a:spcPct val="0"/>
              </a:spcBef>
              <a:spcAft>
                <a:spcPct val="0"/>
              </a:spcAft>
              <a:tabLst>
                <a:tab pos="4965700" algn="l"/>
              </a:tabLst>
              <a:defRPr>
                <a:solidFill>
                  <a:schemeClr val="tx1"/>
                </a:solidFill>
                <a:latin typeface="Arial" pitchFamily="34" charset="0"/>
                <a:cs typeface="Arial" pitchFamily="34" charset="0"/>
              </a:defRPr>
            </a:lvl5pPr>
            <a:lvl6pPr fontAlgn="base">
              <a:spcBef>
                <a:spcPct val="0"/>
              </a:spcBef>
              <a:spcAft>
                <a:spcPct val="0"/>
              </a:spcAft>
              <a:tabLst>
                <a:tab pos="4965700" algn="l"/>
              </a:tabLst>
              <a:defRPr>
                <a:solidFill>
                  <a:schemeClr val="tx1"/>
                </a:solidFill>
                <a:latin typeface="Arial" pitchFamily="34" charset="0"/>
                <a:cs typeface="Arial" pitchFamily="34" charset="0"/>
              </a:defRPr>
            </a:lvl6pPr>
            <a:lvl7pPr fontAlgn="base">
              <a:spcBef>
                <a:spcPct val="0"/>
              </a:spcBef>
              <a:spcAft>
                <a:spcPct val="0"/>
              </a:spcAft>
              <a:tabLst>
                <a:tab pos="4965700" algn="l"/>
              </a:tabLst>
              <a:defRPr>
                <a:solidFill>
                  <a:schemeClr val="tx1"/>
                </a:solidFill>
                <a:latin typeface="Arial" pitchFamily="34" charset="0"/>
                <a:cs typeface="Arial" pitchFamily="34" charset="0"/>
              </a:defRPr>
            </a:lvl7pPr>
            <a:lvl8pPr fontAlgn="base">
              <a:spcBef>
                <a:spcPct val="0"/>
              </a:spcBef>
              <a:spcAft>
                <a:spcPct val="0"/>
              </a:spcAft>
              <a:tabLst>
                <a:tab pos="4965700" algn="l"/>
              </a:tabLst>
              <a:defRPr>
                <a:solidFill>
                  <a:schemeClr val="tx1"/>
                </a:solidFill>
                <a:latin typeface="Arial" pitchFamily="34" charset="0"/>
                <a:cs typeface="Arial" pitchFamily="34" charset="0"/>
              </a:defRPr>
            </a:lvl8pPr>
            <a:lvl9pPr fontAlgn="base">
              <a:spcBef>
                <a:spcPct val="0"/>
              </a:spcBef>
              <a:spcAft>
                <a:spcPct val="0"/>
              </a:spcAft>
              <a:tabLst>
                <a:tab pos="4965700" algn="l"/>
              </a:tabLst>
              <a:defRPr>
                <a:solidFill>
                  <a:schemeClr val="tx1"/>
                </a:solidFill>
                <a:latin typeface="Arial" pitchFamily="34" charset="0"/>
                <a:cs typeface="Arial" pitchFamily="34" charset="0"/>
              </a:defRPr>
            </a:lvl9pPr>
          </a:lstStyle>
          <a:p>
            <a:pPr defTabSz="914400">
              <a:buFontTx/>
              <a:buChar char="•"/>
            </a:pPr>
            <a:r>
              <a:rPr lang="en-US" altLang="en-US" sz="2000" b="1" dirty="0">
                <a:solidFill>
                  <a:srgbClr val="514843"/>
                </a:solidFill>
                <a:latin typeface="Calibri" pitchFamily="34" charset="0"/>
                <a:ea typeface="Calibri" pitchFamily="34" charset="0"/>
                <a:cs typeface="Times New Roman" pitchFamily="18" charset="0"/>
              </a:rPr>
              <a:t>Medical Assistant</a:t>
            </a:r>
            <a:endParaRPr lang="en-US" altLang="en-US" sz="2000" dirty="0">
              <a:solidFill>
                <a:srgbClr val="514843"/>
              </a:solidFill>
            </a:endParaRPr>
          </a:p>
          <a:p>
            <a:pPr defTabSz="914400" eaLnBrk="0" hangingPunct="0"/>
            <a:endParaRPr lang="en-US" altLang="en-US" dirty="0">
              <a:solidFill>
                <a:srgbClr val="514843"/>
              </a:solidFill>
            </a:endParaRPr>
          </a:p>
        </p:txBody>
      </p:sp>
      <p:sp>
        <p:nvSpPr>
          <p:cNvPr id="2" name="Rectangle 1"/>
          <p:cNvSpPr/>
          <p:nvPr/>
        </p:nvSpPr>
        <p:spPr>
          <a:xfrm>
            <a:off x="4384221" y="6468712"/>
            <a:ext cx="7740514" cy="307777"/>
          </a:xfrm>
          <a:prstGeom prst="rect">
            <a:avLst/>
          </a:prstGeom>
        </p:spPr>
        <p:txBody>
          <a:bodyPr wrap="square">
            <a:spAutoFit/>
          </a:bodyPr>
          <a:lstStyle/>
          <a:p>
            <a:pPr algn="r"/>
            <a:r>
              <a:rPr lang="en-US" sz="1400" b="1" i="1" dirty="0">
                <a:solidFill>
                  <a:srgbClr val="000000"/>
                </a:solidFill>
              </a:rPr>
              <a:t>SOURCE: </a:t>
            </a:r>
            <a:r>
              <a:rPr lang="en-US" sz="1300" b="1" i="1" dirty="0">
                <a:solidFill>
                  <a:srgbClr val="000000"/>
                </a:solidFill>
              </a:rPr>
              <a:t>EDUCATION PAYS - THE BENEFITS OF HIGHER EDUCATION FOR INDIVIDUALS AND SOCIETY</a:t>
            </a:r>
          </a:p>
        </p:txBody>
      </p:sp>
    </p:spTree>
    <p:extLst>
      <p:ext uri="{BB962C8B-B14F-4D97-AF65-F5344CB8AC3E}">
        <p14:creationId xmlns:p14="http://schemas.microsoft.com/office/powerpoint/2010/main" val="7854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itchFamily="34" charset="0"/>
                <a:cs typeface="Arial" pitchFamily="34" charset="0"/>
              </a:rPr>
            </a:b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1017854" y="1688181"/>
            <a:ext cx="10114249" cy="1200329"/>
          </a:xfrm>
          <a:prstGeom prst="rect">
            <a:avLst/>
          </a:prstGeom>
          <a:noFill/>
        </p:spPr>
        <p:txBody>
          <a:bodyPr wrap="square" rtlCol="0">
            <a:spAutoFit/>
          </a:bodyPr>
          <a:lstStyle/>
          <a:p>
            <a:pPr marL="285750" indent="-285750">
              <a:buFont typeface="Wingdings" panose="05000000000000000000" pitchFamily="2" charset="2"/>
              <a:buChar char="§"/>
            </a:pPr>
            <a:r>
              <a:rPr lang="en-US" sz="3600" dirty="0">
                <a:latin typeface="Tw Cen MT" panose="020B0602020104020603" pitchFamily="34" charset="0"/>
              </a:rPr>
              <a:t>Name three benefits of becoming college and career ready.</a:t>
            </a:r>
          </a:p>
        </p:txBody>
      </p:sp>
      <p:grpSp>
        <p:nvGrpSpPr>
          <p:cNvPr id="7" name="Group 6"/>
          <p:cNvGrpSpPr/>
          <p:nvPr/>
        </p:nvGrpSpPr>
        <p:grpSpPr>
          <a:xfrm>
            <a:off x="2998608" y="2579592"/>
            <a:ext cx="8456563" cy="4278408"/>
            <a:chOff x="2998608" y="2579592"/>
            <a:chExt cx="8456563" cy="4278408"/>
          </a:xfrm>
        </p:grpSpPr>
        <p:pic>
          <p:nvPicPr>
            <p:cNvPr id="1028" name="Picture 4" descr="http://clickwinningcontent.com.au/wp-content/uploads/2014/03/3-AdWords-reas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608" y="3451880"/>
              <a:ext cx="5688191" cy="34061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rot="433689">
              <a:off x="8625081" y="2579592"/>
              <a:ext cx="2830090" cy="3084567"/>
              <a:chOff x="8853866" y="1783129"/>
              <a:chExt cx="2830090" cy="3084567"/>
            </a:xfrm>
          </p:grpSpPr>
          <p:pic>
            <p:nvPicPr>
              <p:cNvPr id="1032" name="Picture 8" descr="http://cliparts.co/cliparts/pio/9Re/pio9Reji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88270">
                <a:off x="8853866" y="1783129"/>
                <a:ext cx="2830090" cy="30845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1166311">
                <a:off x="9315911" y="2520890"/>
                <a:ext cx="2002221" cy="923330"/>
              </a:xfrm>
              <a:prstGeom prst="rect">
                <a:avLst/>
              </a:prstGeom>
              <a:noFill/>
            </p:spPr>
            <p:txBody>
              <a:bodyPr wrap="square" rtlCol="0">
                <a:spAutoFit/>
              </a:bodyPr>
              <a:lstStyle/>
              <a:p>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P</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S</a:t>
                </a:r>
              </a:p>
            </p:txBody>
          </p:sp>
        </p:grpSp>
      </p:grpSp>
      <p:grpSp>
        <p:nvGrpSpPr>
          <p:cNvPr id="6" name="Group 5"/>
          <p:cNvGrpSpPr/>
          <p:nvPr/>
        </p:nvGrpSpPr>
        <p:grpSpPr>
          <a:xfrm>
            <a:off x="1017854" y="-268578"/>
            <a:ext cx="10771603" cy="2214826"/>
            <a:chOff x="1017854" y="-268578"/>
            <a:chExt cx="10771603" cy="2214826"/>
          </a:xfrm>
        </p:grpSpPr>
        <p:sp>
          <p:nvSpPr>
            <p:cNvPr id="4" name="TextBox 3"/>
            <p:cNvSpPr txBox="1"/>
            <p:nvPr/>
          </p:nvSpPr>
          <p:spPr>
            <a:xfrm>
              <a:off x="1017854" y="495040"/>
              <a:ext cx="10114249" cy="1107996"/>
            </a:xfrm>
            <a:prstGeom prst="rect">
              <a:avLst/>
            </a:prstGeom>
            <a:noFill/>
          </p:spPr>
          <p:txBody>
            <a:bodyPr vert="horz" wrap="square" rtlCol="0">
              <a:spAutoFit/>
            </a:bodyPr>
            <a:lstStyle/>
            <a:p>
              <a:r>
                <a:rPr lang="en-US" sz="6600" dirty="0">
                  <a:solidFill>
                    <a:schemeClr val="tx2"/>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Let’s Review…</a:t>
              </a:r>
              <a:endParaRPr lang="en-US" sz="6600" dirty="0">
                <a:solidFill>
                  <a:schemeClr val="tx2"/>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pic>
          <p:nvPicPr>
            <p:cNvPr id="1034" name="Picture 10" descr="http://www.universitymanage.com/assets/img/icon/exa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62628">
              <a:off x="9539251" y="-268578"/>
              <a:ext cx="2250206" cy="22148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212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ughoundpestcontrol.com/images/General/facts_general.jpg"/>
          <p:cNvPicPr>
            <a:picLocks noChangeAspect="1" noChangeArrowheads="1"/>
          </p:cNvPicPr>
          <p:nvPr/>
        </p:nvPicPr>
        <p:blipFill rotWithShape="1">
          <a:blip r:embed="rId3">
            <a:extLst>
              <a:ext uri="{28A0092B-C50C-407E-A947-70E740481C1C}">
                <a14:useLocalDpi xmlns:a14="http://schemas.microsoft.com/office/drawing/2010/main" val="0"/>
              </a:ext>
            </a:extLst>
          </a:blip>
          <a:srcRect l="19445" t="5500" r="12385" b="14938"/>
          <a:stretch/>
        </p:blipFill>
        <p:spPr bwMode="auto">
          <a:xfrm>
            <a:off x="9836262" y="79036"/>
            <a:ext cx="2203337" cy="23974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br>
              <a:rPr lang="en-US" altLang="en-US" dirty="0">
                <a:solidFill>
                  <a:srgbClr val="514843"/>
                </a:solidFill>
                <a:latin typeface="Arial" pitchFamily="34" charset="0"/>
                <a:cs typeface="Arial" pitchFamily="34" charset="0"/>
              </a:rPr>
            </a:br>
            <a:endParaRPr lang="en-US" altLang="en-US"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sz="1200"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5" name="TextBox 4"/>
          <p:cNvSpPr txBox="1"/>
          <p:nvPr/>
        </p:nvSpPr>
        <p:spPr>
          <a:xfrm>
            <a:off x="722081" y="1992981"/>
            <a:ext cx="10215849" cy="2308324"/>
          </a:xfrm>
          <a:prstGeom prst="rect">
            <a:avLst/>
          </a:prstGeom>
          <a:noFill/>
        </p:spPr>
        <p:txBody>
          <a:bodyPr wrap="square" rtlCol="0">
            <a:spAutoFit/>
          </a:bodyPr>
          <a:lstStyle/>
          <a:p>
            <a:r>
              <a:rPr lang="en-US" sz="3600" dirty="0">
                <a:solidFill>
                  <a:srgbClr val="514843"/>
                </a:solidFill>
                <a:latin typeface="Tw Cen MT" panose="020B0602020104020603" pitchFamily="34" charset="0"/>
              </a:rPr>
              <a:t>College graduates have a longer life span. The risk of dying prematurely is on the </a:t>
            </a:r>
            <a:r>
              <a:rPr lang="en-US" sz="3600" b="1" dirty="0">
                <a:solidFill>
                  <a:srgbClr val="514843"/>
                </a:solidFill>
                <a:latin typeface="Tw Cen MT" panose="020B0602020104020603" pitchFamily="34" charset="0"/>
              </a:rPr>
              <a:t>increase</a:t>
            </a:r>
            <a:r>
              <a:rPr lang="en-US" sz="3600" dirty="0">
                <a:solidFill>
                  <a:srgbClr val="514843"/>
                </a:solidFill>
                <a:latin typeface="Tw Cen MT" panose="020B0602020104020603" pitchFamily="34" charset="0"/>
              </a:rPr>
              <a:t> for Americans with less than a high school education, while the risk of premature death among college graduates is </a:t>
            </a:r>
            <a:r>
              <a:rPr lang="en-US" sz="3600" b="1" dirty="0">
                <a:solidFill>
                  <a:srgbClr val="514843"/>
                </a:solidFill>
                <a:latin typeface="Tw Cen MT" panose="020B0602020104020603" pitchFamily="34" charset="0"/>
              </a:rPr>
              <a:t>falling</a:t>
            </a:r>
            <a:r>
              <a:rPr lang="en-US" sz="3600" dirty="0">
                <a:solidFill>
                  <a:srgbClr val="514843"/>
                </a:solidFill>
                <a:latin typeface="Tw Cen MT" panose="020B0602020104020603" pitchFamily="34" charset="0"/>
              </a:rPr>
              <a:t>.  </a:t>
            </a:r>
          </a:p>
        </p:txBody>
      </p:sp>
      <p:sp>
        <p:nvSpPr>
          <p:cNvPr id="4" name="TextBox 3"/>
          <p:cNvSpPr txBox="1"/>
          <p:nvPr/>
        </p:nvSpPr>
        <p:spPr>
          <a:xfrm>
            <a:off x="1017854" y="495040"/>
            <a:ext cx="10114249" cy="1107996"/>
          </a:xfrm>
          <a:prstGeom prst="rect">
            <a:avLst/>
          </a:prstGeom>
          <a:noFill/>
        </p:spPr>
        <p:txBody>
          <a:bodyPr vert="horz" wrap="square" rtlCol="0">
            <a:spAutoFit/>
          </a:bodyPr>
          <a:lstStyle/>
          <a:p>
            <a:r>
              <a:rPr lang="en-US" sz="66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Interesting Facts</a:t>
            </a:r>
            <a:endParaRPr lang="en-US" sz="6600" dirty="0">
              <a:solidFill>
                <a:srgbClr val="0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sp>
        <p:nvSpPr>
          <p:cNvPr id="14" name="Rectangle 13"/>
          <p:cNvSpPr/>
          <p:nvPr/>
        </p:nvSpPr>
        <p:spPr>
          <a:xfrm>
            <a:off x="1841500" y="6467609"/>
            <a:ext cx="10198100" cy="307777"/>
          </a:xfrm>
          <a:prstGeom prst="rect">
            <a:avLst/>
          </a:prstGeom>
        </p:spPr>
        <p:txBody>
          <a:bodyPr wrap="square">
            <a:spAutoFit/>
          </a:bodyPr>
          <a:lstStyle/>
          <a:p>
            <a:pPr algn="r"/>
            <a:r>
              <a:rPr lang="en-US" sz="1400" b="1" dirty="0">
                <a:solidFill>
                  <a:srgbClr val="000000"/>
                </a:solidFill>
              </a:rPr>
              <a:t>SOURCE: </a:t>
            </a:r>
            <a:r>
              <a:rPr lang="en-US" sz="1300" b="1" i="1" dirty="0">
                <a:solidFill>
                  <a:srgbClr val="000000"/>
                </a:solidFill>
              </a:rPr>
              <a:t>COLLEGE DEGREES.COM</a:t>
            </a:r>
          </a:p>
        </p:txBody>
      </p:sp>
      <p:pic>
        <p:nvPicPr>
          <p:cNvPr id="2" name="Picture 2" descr="http://www.exmed.net/blog/expressmedicalsupply/image.axd?picture=2014%2F2%2Fheartheal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309" y="4788332"/>
            <a:ext cx="1755021" cy="11700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arlyalyssathorne.com/wp-content/uploads/2013/07/bowl-of-fru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5330" y="5097331"/>
            <a:ext cx="1513545" cy="12411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andiamocreative.com/wp-content/uploads/2014/06/iStock_000026029455Small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7054" y="4301305"/>
            <a:ext cx="3720395" cy="247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33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430" y="1689668"/>
            <a:ext cx="11682453" cy="2554545"/>
          </a:xfrm>
          <a:prstGeom prst="rect">
            <a:avLst/>
          </a:prstGeom>
          <a:solidFill>
            <a:srgbClr val="003296"/>
          </a:solidFill>
        </p:spPr>
        <p:txBody>
          <a:bodyPr wrap="square" rtlCol="0">
            <a:spAutoFit/>
          </a:bodyPr>
          <a:lstStyle/>
          <a:p>
            <a:pPr algn="ctr"/>
            <a:r>
              <a:rPr lang="en-US" sz="8000" b="1" dirty="0">
                <a:solidFill>
                  <a:schemeClr val="bg1"/>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rPr>
              <a:t>What are the A-G requirements?</a:t>
            </a:r>
          </a:p>
        </p:txBody>
      </p:sp>
      <p:pic>
        <p:nvPicPr>
          <p:cNvPr id="1026"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4410"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51074" y="4728755"/>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79430" y="536131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41085" y="5375168"/>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03264"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608332" y="565265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865136" y="4752507"/>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32912" y="5665718"/>
            <a:ext cx="608807" cy="60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58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165" y="844277"/>
            <a:ext cx="6325495" cy="3442873"/>
          </a:xfrm>
          <a:prstGeom prst="rect">
            <a:avLst/>
          </a:prstGeom>
          <a:noFill/>
          <a:ln w="76200">
            <a:solidFill>
              <a:schemeClr val="accent3">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p:cNvSpPr/>
          <p:nvPr/>
        </p:nvSpPr>
        <p:spPr>
          <a:xfrm>
            <a:off x="317500" y="139699"/>
            <a:ext cx="4787900" cy="4533900"/>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0" b="1"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A-G</a:t>
            </a:r>
          </a:p>
          <a:p>
            <a:pPr algn="ctr"/>
            <a:r>
              <a:rPr lang="en-US" sz="3800" b="1"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Minimum Requirements</a:t>
            </a:r>
          </a:p>
        </p:txBody>
      </p:sp>
      <p:sp>
        <p:nvSpPr>
          <p:cNvPr id="8" name="Rectangle 7"/>
          <p:cNvSpPr/>
          <p:nvPr/>
        </p:nvSpPr>
        <p:spPr>
          <a:xfrm>
            <a:off x="203200" y="4838699"/>
            <a:ext cx="11798300" cy="1569660"/>
          </a:xfrm>
          <a:prstGeom prst="rect">
            <a:avLst/>
          </a:prstGeom>
        </p:spPr>
        <p:txBody>
          <a:bodyPr wrap="square">
            <a:spAutoFit/>
          </a:bodyPr>
          <a:lstStyle/>
          <a:p>
            <a:pPr algn="ctr"/>
            <a:r>
              <a:rPr lang="en-US" sz="3200" b="1" dirty="0">
                <a:solidFill>
                  <a:srgbClr val="525A6A">
                    <a:lumMod val="75000"/>
                  </a:srgbClr>
                </a:solidFill>
                <a:latin typeface="Tw Cen MT" panose="020B0602020104020603" pitchFamily="34" charset="0"/>
              </a:rPr>
              <a:t>A sequence of high school courses that must be met in order to be admitted to a University in the UC (University of California) or CSU (California State University) system.</a:t>
            </a:r>
          </a:p>
        </p:txBody>
      </p:sp>
      <p:sp>
        <p:nvSpPr>
          <p:cNvPr id="5" name="Content Placeholder 2"/>
          <p:cNvSpPr>
            <a:spLocks noGrp="1"/>
          </p:cNvSpPr>
          <p:nvPr>
            <p:ph idx="1"/>
          </p:nvPr>
        </p:nvSpPr>
        <p:spPr>
          <a:xfrm>
            <a:off x="634826" y="1541492"/>
            <a:ext cx="11201400" cy="2990217"/>
          </a:xfrm>
          <a:solidFill>
            <a:srgbClr val="002060">
              <a:alpha val="89000"/>
            </a:srgbClr>
          </a:solidFill>
          <a:ln w="76200">
            <a:solidFill>
              <a:schemeClr val="bg2">
                <a:lumMod val="50000"/>
              </a:schemeClr>
            </a:solidFill>
          </a:ln>
        </p:spPr>
        <p:txBody>
          <a:bodyPr>
            <a:noAutofit/>
          </a:bodyPr>
          <a:lstStyle/>
          <a:p>
            <a:pPr marL="365760" lvl="1" indent="0">
              <a:buClr>
                <a:schemeClr val="bg1"/>
              </a:buClr>
              <a:buNone/>
            </a:pPr>
            <a:r>
              <a:rPr lang="en-US" sz="4400" b="1" dirty="0">
                <a:solidFill>
                  <a:schemeClr val="bg1"/>
                </a:solidFill>
                <a:effectLst>
                  <a:outerShdw blurRad="38100" dist="38100" dir="2700000" algn="tl">
                    <a:srgbClr val="000000">
                      <a:alpha val="43137"/>
                    </a:srgbClr>
                  </a:outerShdw>
                </a:effectLst>
                <a:latin typeface="Tw Cen MT" panose="020B0602020104020603" pitchFamily="34" charset="0"/>
              </a:rPr>
              <a:t>THE A-G COURSES WILL…</a:t>
            </a:r>
          </a:p>
          <a:p>
            <a:pPr lvl="1">
              <a:buClr>
                <a:schemeClr val="bg1"/>
              </a:buClr>
              <a:buFont typeface="Wingdings" panose="05000000000000000000" pitchFamily="2" charset="2"/>
              <a:buChar char="§"/>
            </a:pPr>
            <a:r>
              <a:rPr lang="en-US" sz="4400" dirty="0">
                <a:solidFill>
                  <a:schemeClr val="bg1"/>
                </a:solidFill>
                <a:latin typeface="Tw Cen MT" panose="020B0602020104020603" pitchFamily="34" charset="0"/>
              </a:rPr>
              <a:t> </a:t>
            </a:r>
            <a:r>
              <a:rPr lang="en-US" sz="4200" dirty="0">
                <a:solidFill>
                  <a:schemeClr val="bg1"/>
                </a:solidFill>
                <a:latin typeface="Tw Cen MT" panose="020B0602020104020603" pitchFamily="34" charset="0"/>
              </a:rPr>
              <a:t>prepare you to do well in college</a:t>
            </a:r>
          </a:p>
          <a:p>
            <a:pPr lvl="1">
              <a:buClr>
                <a:schemeClr val="bg1"/>
              </a:buClr>
              <a:buFont typeface="Wingdings" panose="05000000000000000000" pitchFamily="2" charset="2"/>
              <a:buChar char="§"/>
            </a:pPr>
            <a:r>
              <a:rPr lang="en-US" sz="4200" dirty="0">
                <a:solidFill>
                  <a:schemeClr val="bg1"/>
                </a:solidFill>
                <a:latin typeface="Tw Cen MT" panose="020B0602020104020603" pitchFamily="34" charset="0"/>
              </a:rPr>
              <a:t> help you improve your critical thinking skills</a:t>
            </a:r>
          </a:p>
          <a:p>
            <a:pPr lvl="1">
              <a:buClr>
                <a:schemeClr val="bg1"/>
              </a:buClr>
              <a:buFont typeface="Wingdings" panose="05000000000000000000" pitchFamily="2" charset="2"/>
              <a:buChar char="§"/>
            </a:pPr>
            <a:r>
              <a:rPr lang="en-US" sz="4200" dirty="0">
                <a:solidFill>
                  <a:schemeClr val="bg1"/>
                </a:solidFill>
                <a:latin typeface="Tw Cen MT" panose="020B0602020104020603" pitchFamily="34" charset="0"/>
              </a:rPr>
              <a:t> expose you to diverse academic subjects</a:t>
            </a:r>
          </a:p>
        </p:txBody>
      </p:sp>
    </p:spTree>
    <p:extLst>
      <p:ext uri="{BB962C8B-B14F-4D97-AF65-F5344CB8AC3E}">
        <p14:creationId xmlns:p14="http://schemas.microsoft.com/office/powerpoint/2010/main" val="309280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anim calcmode="lin" valueType="num">
                                      <p:cBhvr>
                                        <p:cTn id="2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1000"/>
                                        <p:tgtEl>
                                          <p:spTgt spid="5">
                                            <p:txEl>
                                              <p:pRg st="3" end="3"/>
                                            </p:txEl>
                                          </p:spTgt>
                                        </p:tgtEl>
                                      </p:cBhvr>
                                    </p:animEffect>
                                    <p:anim calcmode="lin" valueType="num">
                                      <p:cBhvr>
                                        <p:cTn id="2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086411129"/>
              </p:ext>
            </p:extLst>
          </p:nvPr>
        </p:nvGraphicFramePr>
        <p:xfrm>
          <a:off x="799123" y="1524000"/>
          <a:ext cx="8496299" cy="4028803"/>
        </p:xfrm>
        <a:graphic>
          <a:graphicData uri="http://schemas.openxmlformats.org/drawingml/2006/table">
            <a:tbl>
              <a:tblPr firstRow="1" bandRow="1">
                <a:tableStyleId>{5940675A-B579-460E-94D1-54222C63F5DA}</a:tableStyleId>
              </a:tblPr>
              <a:tblGrid>
                <a:gridCol w="893200">
                  <a:extLst>
                    <a:ext uri="{9D8B030D-6E8A-4147-A177-3AD203B41FA5}">
                      <a16:colId xmlns:a16="http://schemas.microsoft.com/office/drawing/2014/main" val="20000"/>
                    </a:ext>
                  </a:extLst>
                </a:gridCol>
                <a:gridCol w="5133981">
                  <a:extLst>
                    <a:ext uri="{9D8B030D-6E8A-4147-A177-3AD203B41FA5}">
                      <a16:colId xmlns:a16="http://schemas.microsoft.com/office/drawing/2014/main" val="20001"/>
                    </a:ext>
                  </a:extLst>
                </a:gridCol>
                <a:gridCol w="240581">
                  <a:extLst>
                    <a:ext uri="{9D8B030D-6E8A-4147-A177-3AD203B41FA5}">
                      <a16:colId xmlns:a16="http://schemas.microsoft.com/office/drawing/2014/main" val="20002"/>
                    </a:ext>
                  </a:extLst>
                </a:gridCol>
                <a:gridCol w="2228537">
                  <a:extLst>
                    <a:ext uri="{9D8B030D-6E8A-4147-A177-3AD203B41FA5}">
                      <a16:colId xmlns:a16="http://schemas.microsoft.com/office/drawing/2014/main" val="20003"/>
                    </a:ext>
                  </a:extLst>
                </a:gridCol>
              </a:tblGrid>
              <a:tr h="577262">
                <a:tc>
                  <a:txBody>
                    <a:bodyPr/>
                    <a:lstStyle/>
                    <a:p>
                      <a:pPr algn="ctr"/>
                      <a:r>
                        <a:rPr lang="en-US" sz="2800" b="1" dirty="0">
                          <a:solidFill>
                            <a:schemeClr val="tx1"/>
                          </a:solidFill>
                          <a:effectLst>
                            <a:outerShdw blurRad="38100" dist="38100" dir="2700000" algn="tl">
                              <a:srgbClr val="000000">
                                <a:alpha val="43137"/>
                              </a:srgbClr>
                            </a:outerShdw>
                          </a:effectLst>
                          <a:latin typeface="Tw Cen MT" panose="020B0602020104020603" pitchFamily="34" charset="0"/>
                        </a:rPr>
                        <a:t>A</a:t>
                      </a:r>
                      <a:endParaRPr lang="en-US" sz="2800" b="1" dirty="0">
                        <a:solidFill>
                          <a:schemeClr val="tx1"/>
                        </a:solidFill>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3300"/>
                    </a:solidFill>
                  </a:tcPr>
                </a:tc>
                <a:tc>
                  <a:txBody>
                    <a:bodyPr/>
                    <a:lstStyle/>
                    <a:p>
                      <a:r>
                        <a:rPr lang="en-US" sz="2800" b="1" dirty="0">
                          <a:solidFill>
                            <a:schemeClr val="tx1"/>
                          </a:solidFill>
                          <a:effectLst>
                            <a:outerShdw blurRad="38100" dist="38100" dir="2700000" algn="tl">
                              <a:srgbClr val="000000">
                                <a:alpha val="43137"/>
                              </a:srgbClr>
                            </a:outerShdw>
                          </a:effectLst>
                          <a:latin typeface="Tw Cen MT" panose="020B0602020104020603" pitchFamily="34" charset="0"/>
                        </a:rPr>
                        <a:t>History/Social Science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effectLst>
                            <a:outerShdw blurRad="38100" dist="38100" dir="2700000" algn="tl">
                              <a:srgbClr val="000000">
                                <a:alpha val="43137"/>
                              </a:srgbClr>
                            </a:outerShdw>
                          </a:effectLst>
                          <a:latin typeface="Tw Cen MT" panose="020B0602020104020603" pitchFamily="34" charset="0"/>
                        </a:rPr>
                        <a:t>2 years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61205">
                <a:tc>
                  <a:txBody>
                    <a:bodyPr/>
                    <a:lstStyle/>
                    <a:p>
                      <a:pPr algn="ctr"/>
                      <a:r>
                        <a:rPr lang="en-US" sz="2800" b="1" dirty="0">
                          <a:solidFill>
                            <a:schemeClr val="tx1"/>
                          </a:solidFill>
                          <a:latin typeface="Tw Cen MT" panose="020B0602020104020603" pitchFamily="34" charset="0"/>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r>
                        <a:rPr lang="en-US" sz="2800" b="1" dirty="0">
                          <a:solidFill>
                            <a:schemeClr val="tx1"/>
                          </a:solidFill>
                          <a:effectLst>
                            <a:outerShdw blurRad="38100" dist="38100" dir="2700000" algn="tl">
                              <a:srgbClr val="000000">
                                <a:alpha val="43137"/>
                              </a:srgbClr>
                            </a:outerShdw>
                          </a:effectLst>
                          <a:latin typeface="Tw Cen MT" panose="020B0602020104020603" pitchFamily="34" charset="0"/>
                        </a:rPr>
                        <a:t>English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effectLst>
                            <a:outerShdw blurRad="38100" dist="38100" dir="2700000" algn="tl">
                              <a:srgbClr val="000000">
                                <a:alpha val="43137"/>
                              </a:srgbClr>
                            </a:outerShdw>
                          </a:effectLst>
                          <a:latin typeface="Tw Cen MT" panose="020B0602020104020603" pitchFamily="34" charset="0"/>
                        </a:rPr>
                        <a:t>4 years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3676">
                <a:tc>
                  <a:txBody>
                    <a:bodyPr/>
                    <a:lstStyle/>
                    <a:p>
                      <a:pPr algn="ctr"/>
                      <a:r>
                        <a:rPr lang="en-US" sz="2800" b="1" dirty="0">
                          <a:solidFill>
                            <a:schemeClr val="tx1"/>
                          </a:solidFill>
                          <a:latin typeface="Tw Cen MT" panose="020B0602020104020603" pitchFamily="34" charset="0"/>
                        </a:rPr>
                        <a:t>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2800" b="1" baseline="0" dirty="0">
                          <a:solidFill>
                            <a:schemeClr val="tx1"/>
                          </a:solidFill>
                          <a:effectLst>
                            <a:outerShdw blurRad="38100" dist="38100" dir="2700000" algn="tl">
                              <a:srgbClr val="000000">
                                <a:alpha val="43137"/>
                              </a:srgbClr>
                            </a:outerShdw>
                          </a:effectLst>
                          <a:latin typeface="Tw Cen MT" panose="020B0602020104020603" pitchFamily="34" charset="0"/>
                        </a:rPr>
                        <a:t>Math</a:t>
                      </a:r>
                      <a:endParaRPr lang="en-US" sz="28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effectLst>
                            <a:outerShdw blurRad="38100" dist="38100" dir="2700000" algn="tl">
                              <a:srgbClr val="000000">
                                <a:alpha val="43137"/>
                              </a:srgbClr>
                            </a:outerShdw>
                          </a:effectLst>
                          <a:latin typeface="Tw Cen MT" panose="020B0602020104020603" pitchFamily="34" charset="0"/>
                        </a:rPr>
                        <a:t>3 years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734">
                <a:tc>
                  <a:txBody>
                    <a:bodyPr/>
                    <a:lstStyle/>
                    <a:p>
                      <a:pPr algn="ctr"/>
                      <a:r>
                        <a:rPr lang="en-US" sz="2800" b="1" dirty="0">
                          <a:solidFill>
                            <a:schemeClr val="tx1"/>
                          </a:solidFill>
                          <a:latin typeface="Tw Cen MT" panose="020B0602020104020603" pitchFamily="34" charset="0"/>
                        </a:rPr>
                        <a:t>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r>
                        <a:rPr lang="en-US" sz="2800" b="1" baseline="0" dirty="0">
                          <a:solidFill>
                            <a:schemeClr val="tx1"/>
                          </a:solidFill>
                          <a:effectLst>
                            <a:outerShdw blurRad="38100" dist="38100" dir="2700000" algn="tl">
                              <a:srgbClr val="000000">
                                <a:alpha val="43137"/>
                              </a:srgbClr>
                            </a:outerShdw>
                          </a:effectLst>
                          <a:latin typeface="Tw Cen MT" panose="020B0602020104020603" pitchFamily="34" charset="0"/>
                        </a:rPr>
                        <a:t>Lab Science</a:t>
                      </a:r>
                      <a:endParaRPr lang="en-US" sz="28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effectLst>
                            <a:outerShdw blurRad="38100" dist="38100" dir="2700000" algn="tl">
                              <a:srgbClr val="000000">
                                <a:alpha val="43137"/>
                              </a:srgbClr>
                            </a:outerShdw>
                          </a:effectLst>
                          <a:latin typeface="Tw Cen MT" panose="020B0602020104020603" pitchFamily="34" charset="0"/>
                        </a:rPr>
                        <a:t>2 years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3676">
                <a:tc>
                  <a:txBody>
                    <a:bodyPr/>
                    <a:lstStyle/>
                    <a:p>
                      <a:pPr algn="ctr"/>
                      <a:r>
                        <a:rPr lang="en-US" sz="2800" b="1" dirty="0">
                          <a:solidFill>
                            <a:schemeClr val="tx1"/>
                          </a:solidFill>
                          <a:latin typeface="Tw Cen MT" panose="020B0602020104020603" pitchFamily="34"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r>
                        <a:rPr lang="en-US" sz="2800" b="1" dirty="0">
                          <a:solidFill>
                            <a:schemeClr val="tx1"/>
                          </a:solidFill>
                          <a:effectLst>
                            <a:outerShdw blurRad="38100" dist="38100" dir="2700000" algn="tl">
                              <a:srgbClr val="000000">
                                <a:alpha val="43137"/>
                              </a:srgbClr>
                            </a:outerShdw>
                          </a:effectLst>
                          <a:latin typeface="Tw Cen MT" panose="020B0602020104020603" pitchFamily="34" charset="0"/>
                        </a:rPr>
                        <a:t>Language Other Than English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effectLst>
                            <a:outerShdw blurRad="38100" dist="38100" dir="2700000" algn="tl">
                              <a:srgbClr val="000000">
                                <a:alpha val="43137"/>
                              </a:srgbClr>
                            </a:outerShdw>
                          </a:effectLst>
                          <a:latin typeface="Tw Cen MT" panose="020B0602020104020603" pitchFamily="34" charset="0"/>
                        </a:rPr>
                        <a:t>2 years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9999">
                <a:tc>
                  <a:txBody>
                    <a:bodyPr/>
                    <a:lstStyle/>
                    <a:p>
                      <a:pPr algn="ctr"/>
                      <a:r>
                        <a:rPr lang="en-US" sz="2800" b="1" dirty="0">
                          <a:solidFill>
                            <a:schemeClr val="tx1"/>
                          </a:solidFill>
                          <a:latin typeface="Tw Cen MT" panose="020B0602020104020603" pitchFamily="34" charset="0"/>
                        </a:rPr>
                        <a:t>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2800" b="1" baseline="0" dirty="0">
                          <a:solidFill>
                            <a:schemeClr val="tx1"/>
                          </a:solidFill>
                          <a:effectLst>
                            <a:outerShdw blurRad="38100" dist="38100" dir="2700000" algn="tl">
                              <a:srgbClr val="000000">
                                <a:alpha val="43137"/>
                              </a:srgbClr>
                            </a:outerShdw>
                          </a:effectLst>
                          <a:latin typeface="Tw Cen MT" panose="020B0602020104020603" pitchFamily="34" charset="0"/>
                        </a:rPr>
                        <a:t>Visual and Performing Arts</a:t>
                      </a:r>
                      <a:endParaRPr lang="en-US" sz="28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effectLst>
                            <a:outerShdw blurRad="38100" dist="38100" dir="2700000" algn="tl">
                              <a:srgbClr val="000000">
                                <a:alpha val="43137"/>
                              </a:srgbClr>
                            </a:outerShdw>
                          </a:effectLst>
                          <a:latin typeface="Tw Cen MT" panose="020B0602020104020603" pitchFamily="34" charset="0"/>
                        </a:rPr>
                        <a:t>1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34251">
                <a:tc>
                  <a:txBody>
                    <a:bodyPr/>
                    <a:lstStyle/>
                    <a:p>
                      <a:pPr algn="ctr"/>
                      <a:r>
                        <a:rPr lang="en-US" sz="2800" b="1" dirty="0">
                          <a:solidFill>
                            <a:schemeClr val="tx1"/>
                          </a:solidFill>
                          <a:latin typeface="Tw Cen MT" panose="020B0602020104020603" pitchFamily="34" charset="0"/>
                        </a:rPr>
                        <a:t>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r>
                        <a:rPr lang="en-US" sz="2800" b="1" dirty="0">
                          <a:solidFill>
                            <a:schemeClr val="tx1"/>
                          </a:solidFill>
                          <a:effectLst>
                            <a:outerShdw blurRad="38100" dist="38100" dir="2700000" algn="tl">
                              <a:srgbClr val="000000">
                                <a:alpha val="43137"/>
                              </a:srgbClr>
                            </a:outerShdw>
                          </a:effectLst>
                          <a:latin typeface="Tw Cen MT" panose="020B0602020104020603" pitchFamily="34" charset="0"/>
                        </a:rPr>
                        <a:t>College Prep Elective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effectLst>
                            <a:outerShdw blurRad="38100" dist="38100" dir="2700000" algn="tl">
                              <a:srgbClr val="000000">
                                <a:alpha val="43137"/>
                              </a:srgbClr>
                            </a:outerShdw>
                          </a:effectLst>
                          <a:latin typeface="Tw Cen MT" panose="020B0602020104020603" pitchFamily="34" charset="0"/>
                        </a:rPr>
                        <a:t>1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 name="TextBox 1"/>
          <p:cNvSpPr txBox="1"/>
          <p:nvPr/>
        </p:nvSpPr>
        <p:spPr>
          <a:xfrm>
            <a:off x="1758950" y="393700"/>
            <a:ext cx="8724900" cy="861774"/>
          </a:xfrm>
          <a:prstGeom prst="rect">
            <a:avLst/>
          </a:prstGeom>
          <a:solidFill>
            <a:schemeClr val="bg2"/>
          </a:solidFill>
          <a:effectLst>
            <a:outerShdw blurRad="50800" dist="38100" dir="5400000" algn="t" rotWithShape="0">
              <a:prstClr val="black">
                <a:alpha val="40000"/>
              </a:prstClr>
            </a:outerShdw>
          </a:effectLst>
        </p:spPr>
        <p:txBody>
          <a:bodyPr wrap="square" rtlCol="0">
            <a:spAutoFit/>
          </a:bodyPr>
          <a:lstStyle/>
          <a:p>
            <a:pPr algn="ctr"/>
            <a:r>
              <a:rPr lang="en-US" sz="4800" dirty="0">
                <a:solidFill>
                  <a:prstClr val="black"/>
                </a:solidFill>
                <a:effectLst>
                  <a:outerShdw blurRad="38100" dist="38100" dir="2700000" algn="tl">
                    <a:srgbClr val="000000">
                      <a:alpha val="43137"/>
                    </a:srgbClr>
                  </a:outerShdw>
                </a:effectLst>
                <a:latin typeface="Tw Cen MT" panose="020B0602020104020603" pitchFamily="34" charset="0"/>
              </a:rPr>
              <a:t>A-G </a:t>
            </a:r>
            <a:r>
              <a:rPr lang="en-US" sz="4800" u="sng" dirty="0">
                <a:solidFill>
                  <a:prstClr val="black"/>
                </a:solidFill>
                <a:effectLst>
                  <a:outerShdw blurRad="38100" dist="38100" dir="2700000" algn="tl">
                    <a:srgbClr val="000000">
                      <a:alpha val="43137"/>
                    </a:srgbClr>
                  </a:outerShdw>
                </a:effectLst>
                <a:latin typeface="Tw Cen MT" panose="020B0602020104020603" pitchFamily="34" charset="0"/>
              </a:rPr>
              <a:t>Minimum</a:t>
            </a:r>
            <a:r>
              <a:rPr lang="en-US" sz="4800" dirty="0">
                <a:solidFill>
                  <a:prstClr val="black"/>
                </a:solidFill>
                <a:effectLst>
                  <a:outerShdw blurRad="38100" dist="38100" dir="2700000" algn="tl">
                    <a:srgbClr val="000000">
                      <a:alpha val="43137"/>
                    </a:srgbClr>
                  </a:outerShdw>
                </a:effectLst>
                <a:latin typeface="Tw Cen MT" panose="020B0602020104020603" pitchFamily="34" charset="0"/>
              </a:rPr>
              <a:t> Requirements</a:t>
            </a:r>
          </a:p>
        </p:txBody>
      </p:sp>
      <p:sp>
        <p:nvSpPr>
          <p:cNvPr id="4" name="Rectangle 3"/>
          <p:cNvSpPr/>
          <p:nvPr/>
        </p:nvSpPr>
        <p:spPr>
          <a:xfrm>
            <a:off x="622299" y="5627805"/>
            <a:ext cx="10946423" cy="1077218"/>
          </a:xfrm>
          <a:prstGeom prst="rect">
            <a:avLst/>
          </a:prstGeom>
        </p:spPr>
        <p:txBody>
          <a:bodyPr wrap="square">
            <a:spAutoFit/>
          </a:bodyPr>
          <a:lstStyle/>
          <a:p>
            <a:pPr algn="ctr"/>
            <a:r>
              <a:rPr lang="en-US" sz="3100" b="1" i="1" dirty="0">
                <a:solidFill>
                  <a:srgbClr val="1F497D">
                    <a:lumMod val="75000"/>
                  </a:srgbClr>
                </a:solidFill>
                <a:effectLst>
                  <a:outerShdw blurRad="38100" dist="38100" dir="2700000" algn="tl">
                    <a:srgbClr val="000000">
                      <a:alpha val="43137"/>
                    </a:srgbClr>
                  </a:outerShdw>
                </a:effectLst>
                <a:latin typeface="Tw Cen MT" panose="020B0602020104020603" pitchFamily="34" charset="0"/>
                <a:cs typeface="Tunga" panose="020B0502040204020203" pitchFamily="34" charset="0"/>
              </a:rPr>
              <a:t>In order to be a competitive candidate, you must take courses </a:t>
            </a:r>
            <a:r>
              <a:rPr lang="en-US" sz="3100" b="1" i="1" u="sng" dirty="0">
                <a:solidFill>
                  <a:srgbClr val="1F497D">
                    <a:lumMod val="75000"/>
                  </a:srgbClr>
                </a:solidFill>
                <a:effectLst>
                  <a:outerShdw blurRad="38100" dist="38100" dir="2700000" algn="tl">
                    <a:srgbClr val="000000">
                      <a:alpha val="43137"/>
                    </a:srgbClr>
                  </a:outerShdw>
                </a:effectLst>
                <a:latin typeface="Tw Cen MT" panose="020B0602020104020603" pitchFamily="34" charset="0"/>
                <a:cs typeface="Tunga" panose="020B0502040204020203" pitchFamily="34" charset="0"/>
              </a:rPr>
              <a:t>beyond</a:t>
            </a:r>
            <a:r>
              <a:rPr lang="en-US" sz="3100" b="1" i="1" dirty="0">
                <a:solidFill>
                  <a:srgbClr val="1F497D">
                    <a:lumMod val="75000"/>
                  </a:srgbClr>
                </a:solidFill>
                <a:effectLst>
                  <a:outerShdw blurRad="38100" dist="38100" dir="2700000" algn="tl">
                    <a:srgbClr val="000000">
                      <a:alpha val="43137"/>
                    </a:srgbClr>
                  </a:outerShdw>
                </a:effectLst>
                <a:latin typeface="Tw Cen MT" panose="020B0602020104020603" pitchFamily="34" charset="0"/>
                <a:cs typeface="Tunga" panose="020B0502040204020203" pitchFamily="34" charset="0"/>
              </a:rPr>
              <a:t> the </a:t>
            </a:r>
            <a:r>
              <a:rPr lang="en-US" sz="3100" b="1" i="1" u="sng" dirty="0">
                <a:solidFill>
                  <a:srgbClr val="1F497D">
                    <a:lumMod val="75000"/>
                  </a:srgbClr>
                </a:solidFill>
                <a:effectLst>
                  <a:outerShdw blurRad="38100" dist="38100" dir="2700000" algn="tl">
                    <a:srgbClr val="000000">
                      <a:alpha val="43137"/>
                    </a:srgbClr>
                  </a:outerShdw>
                </a:effectLst>
                <a:latin typeface="Tw Cen MT" panose="020B0602020104020603" pitchFamily="34" charset="0"/>
                <a:cs typeface="Tunga" panose="020B0502040204020203" pitchFamily="34" charset="0"/>
              </a:rPr>
              <a:t>minimum requirements</a:t>
            </a:r>
            <a:r>
              <a:rPr lang="en-US" sz="3100" b="1" i="1" dirty="0">
                <a:solidFill>
                  <a:srgbClr val="1F497D">
                    <a:lumMod val="75000"/>
                  </a:srgbClr>
                </a:solidFill>
                <a:effectLst>
                  <a:outerShdw blurRad="38100" dist="38100" dir="2700000" algn="tl">
                    <a:srgbClr val="000000">
                      <a:alpha val="43137"/>
                    </a:srgbClr>
                  </a:outerShdw>
                </a:effectLst>
                <a:latin typeface="Tw Cen MT" panose="020B0602020104020603" pitchFamily="34" charset="0"/>
                <a:cs typeface="Tunga" panose="020B0502040204020203" pitchFamily="34" charset="0"/>
              </a:rPr>
              <a:t>.</a:t>
            </a:r>
            <a:r>
              <a:rPr lang="en-US" sz="3100" b="1" i="1" dirty="0">
                <a:solidFill>
                  <a:srgbClr val="F79646">
                    <a:lumMod val="75000"/>
                  </a:srgbClr>
                </a:solidFill>
                <a:latin typeface="Tunga" panose="020B0502040204020203" pitchFamily="34" charset="0"/>
                <a:cs typeface="Tunga" panose="020B0502040204020203" pitchFamily="34" charset="0"/>
              </a:rPr>
              <a:t>	</a:t>
            </a:r>
            <a:r>
              <a:rPr lang="en-US" sz="2000" i="1" dirty="0">
                <a:solidFill>
                  <a:prstClr val="black"/>
                </a:solidFill>
                <a:latin typeface="Arial Rounded MT Bold" pitchFamily="34" charset="0"/>
              </a:rPr>
              <a:t>	</a:t>
            </a:r>
            <a:r>
              <a:rPr lang="en-US" sz="2000" dirty="0">
                <a:solidFill>
                  <a:prstClr val="black"/>
                </a:solidFill>
                <a:latin typeface="Arial Rounded MT Bold" pitchFamily="34" charset="0"/>
              </a:rPr>
              <a:t>	</a:t>
            </a:r>
            <a:endParaRPr lang="en-US" sz="2000" dirty="0">
              <a:solidFill>
                <a:prstClr val="black"/>
              </a:solidFill>
            </a:endParaRPr>
          </a:p>
        </p:txBody>
      </p:sp>
      <p:grpSp>
        <p:nvGrpSpPr>
          <p:cNvPr id="17" name="Group 16"/>
          <p:cNvGrpSpPr/>
          <p:nvPr/>
        </p:nvGrpSpPr>
        <p:grpSpPr>
          <a:xfrm>
            <a:off x="9289561" y="1536700"/>
            <a:ext cx="2388577" cy="553998"/>
            <a:chOff x="9003323" y="1485900"/>
            <a:chExt cx="2388577" cy="553998"/>
          </a:xfrm>
        </p:grpSpPr>
        <p:sp>
          <p:nvSpPr>
            <p:cNvPr id="3" name="TextBox 2"/>
            <p:cNvSpPr txBox="1"/>
            <p:nvPr/>
          </p:nvSpPr>
          <p:spPr>
            <a:xfrm>
              <a:off x="9423400" y="1485900"/>
              <a:ext cx="1968500" cy="553998"/>
            </a:xfrm>
            <a:prstGeom prst="rect">
              <a:avLst/>
            </a:prstGeom>
            <a:noFill/>
          </p:spPr>
          <p:txBody>
            <a:bodyPr wrap="square" rtlCol="0">
              <a:spAutoFit/>
            </a:bodyPr>
            <a:lstStyle/>
            <a:p>
              <a:r>
                <a:rPr lang="en-US" sz="3000" b="1" dirty="0">
                  <a:solidFill>
                    <a:prstClr val="black"/>
                  </a:solidFill>
                  <a:effectLst>
                    <a:outerShdw blurRad="38100" dist="38100" dir="2700000" algn="tl">
                      <a:srgbClr val="000000">
                        <a:alpha val="43137"/>
                      </a:srgbClr>
                    </a:outerShdw>
                  </a:effectLst>
                  <a:latin typeface="Tw Cen MT" panose="020B0602020104020603" pitchFamily="34" charset="0"/>
                </a:rPr>
                <a:t>3</a:t>
              </a:r>
              <a:r>
                <a:rPr lang="en-US" sz="1000" b="1" dirty="0">
                  <a:solidFill>
                    <a:prstClr val="black"/>
                  </a:solidFill>
                  <a:effectLst>
                    <a:outerShdw blurRad="38100" dist="38100" dir="2700000" algn="tl">
                      <a:srgbClr val="000000">
                        <a:alpha val="43137"/>
                      </a:srgbClr>
                    </a:outerShdw>
                  </a:effectLst>
                  <a:latin typeface="Tw Cen MT" panose="020B0602020104020603" pitchFamily="34" charset="0"/>
                </a:rPr>
                <a:t> </a:t>
              </a:r>
              <a:r>
                <a:rPr lang="en-US" sz="3000" b="1" dirty="0">
                  <a:solidFill>
                    <a:prstClr val="black"/>
                  </a:solidFill>
                  <a:effectLst>
                    <a:outerShdw blurRad="38100" dist="38100" dir="2700000" algn="tl">
                      <a:srgbClr val="000000">
                        <a:alpha val="43137"/>
                      </a:srgbClr>
                    </a:outerShdw>
                  </a:effectLst>
                  <a:latin typeface="Tw Cen MT" panose="020B0602020104020603" pitchFamily="34" charset="0"/>
                </a:rPr>
                <a:t>-</a:t>
              </a:r>
              <a:r>
                <a:rPr lang="en-US" sz="1000" b="1" dirty="0">
                  <a:solidFill>
                    <a:prstClr val="black"/>
                  </a:solidFill>
                  <a:effectLst>
                    <a:outerShdw blurRad="38100" dist="38100" dir="2700000" algn="tl">
                      <a:srgbClr val="000000">
                        <a:alpha val="43137"/>
                      </a:srgbClr>
                    </a:outerShdw>
                  </a:effectLst>
                  <a:latin typeface="Tw Cen MT" panose="020B0602020104020603" pitchFamily="34" charset="0"/>
                </a:rPr>
                <a:t> </a:t>
              </a:r>
              <a:r>
                <a:rPr lang="en-US" sz="3000" b="1" dirty="0">
                  <a:solidFill>
                    <a:prstClr val="black"/>
                  </a:solidFill>
                  <a:effectLst>
                    <a:outerShdw blurRad="38100" dist="38100" dir="2700000" algn="tl">
                      <a:srgbClr val="000000">
                        <a:alpha val="43137"/>
                      </a:srgbClr>
                    </a:outerShdw>
                  </a:effectLst>
                  <a:latin typeface="Tw Cen MT" panose="020B0602020104020603" pitchFamily="34" charset="0"/>
                </a:rPr>
                <a:t>4 years</a:t>
              </a:r>
            </a:p>
          </p:txBody>
        </p:sp>
        <p:cxnSp>
          <p:nvCxnSpPr>
            <p:cNvPr id="10" name="Straight Arrow Connector 9"/>
            <p:cNvCxnSpPr>
              <a:endCxn id="3" idx="1"/>
            </p:cNvCxnSpPr>
            <p:nvPr/>
          </p:nvCxnSpPr>
          <p:spPr>
            <a:xfrm>
              <a:off x="9003323" y="1762899"/>
              <a:ext cx="420077"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grpSp>
        <p:nvGrpSpPr>
          <p:cNvPr id="19" name="Group 18"/>
          <p:cNvGrpSpPr/>
          <p:nvPr/>
        </p:nvGrpSpPr>
        <p:grpSpPr>
          <a:xfrm>
            <a:off x="9275884" y="2667000"/>
            <a:ext cx="2299677" cy="553998"/>
            <a:chOff x="9003323" y="2667000"/>
            <a:chExt cx="2299677" cy="553998"/>
          </a:xfrm>
        </p:grpSpPr>
        <p:sp>
          <p:nvSpPr>
            <p:cNvPr id="6" name="TextBox 5"/>
            <p:cNvSpPr txBox="1"/>
            <p:nvPr/>
          </p:nvSpPr>
          <p:spPr>
            <a:xfrm>
              <a:off x="9423400" y="2667000"/>
              <a:ext cx="1879600" cy="553998"/>
            </a:xfrm>
            <a:prstGeom prst="rect">
              <a:avLst/>
            </a:prstGeom>
            <a:noFill/>
          </p:spPr>
          <p:txBody>
            <a:bodyPr wrap="square" rtlCol="0">
              <a:spAutoFit/>
            </a:bodyPr>
            <a:lstStyle/>
            <a:p>
              <a:r>
                <a:rPr lang="en-US" sz="3000" b="1" dirty="0">
                  <a:solidFill>
                    <a:prstClr val="black"/>
                  </a:solidFill>
                  <a:effectLst>
                    <a:outerShdw blurRad="38100" dist="38100" dir="2700000" algn="tl">
                      <a:srgbClr val="000000">
                        <a:alpha val="43137"/>
                      </a:srgbClr>
                    </a:outerShdw>
                  </a:effectLst>
                  <a:latin typeface="Tw Cen MT" panose="020B0602020104020603" pitchFamily="34" charset="0"/>
                </a:rPr>
                <a:t>4 years</a:t>
              </a:r>
            </a:p>
          </p:txBody>
        </p:sp>
        <p:cxnSp>
          <p:nvCxnSpPr>
            <p:cNvPr id="12" name="Straight Arrow Connector 11"/>
            <p:cNvCxnSpPr/>
            <p:nvPr/>
          </p:nvCxnSpPr>
          <p:spPr>
            <a:xfrm>
              <a:off x="9003323" y="2943999"/>
              <a:ext cx="420077"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grpSp>
        <p:nvGrpSpPr>
          <p:cNvPr id="20" name="Group 19"/>
          <p:cNvGrpSpPr/>
          <p:nvPr/>
        </p:nvGrpSpPr>
        <p:grpSpPr>
          <a:xfrm>
            <a:off x="9269044" y="3220998"/>
            <a:ext cx="2299678" cy="553998"/>
            <a:chOff x="9003322" y="3220998"/>
            <a:chExt cx="2299678" cy="553998"/>
          </a:xfrm>
        </p:grpSpPr>
        <p:sp>
          <p:nvSpPr>
            <p:cNvPr id="8" name="TextBox 7"/>
            <p:cNvSpPr txBox="1"/>
            <p:nvPr/>
          </p:nvSpPr>
          <p:spPr>
            <a:xfrm>
              <a:off x="9423400" y="3220998"/>
              <a:ext cx="1879600" cy="553998"/>
            </a:xfrm>
            <a:prstGeom prst="rect">
              <a:avLst/>
            </a:prstGeom>
            <a:noFill/>
          </p:spPr>
          <p:txBody>
            <a:bodyPr wrap="square" rtlCol="0">
              <a:spAutoFit/>
            </a:bodyPr>
            <a:lstStyle/>
            <a:p>
              <a:r>
                <a:rPr lang="en-US" sz="3000" b="1" dirty="0">
                  <a:solidFill>
                    <a:prstClr val="black"/>
                  </a:solidFill>
                  <a:effectLst>
                    <a:outerShdw blurRad="38100" dist="38100" dir="2700000" algn="tl">
                      <a:srgbClr val="000000">
                        <a:alpha val="43137"/>
                      </a:srgbClr>
                    </a:outerShdw>
                  </a:effectLst>
                  <a:latin typeface="Tw Cen MT" panose="020B0602020104020603" pitchFamily="34" charset="0"/>
                </a:rPr>
                <a:t>3</a:t>
              </a:r>
              <a:r>
                <a:rPr lang="en-US" sz="1000" b="1" dirty="0">
                  <a:solidFill>
                    <a:prstClr val="black"/>
                  </a:solidFill>
                  <a:effectLst>
                    <a:outerShdw blurRad="38100" dist="38100" dir="2700000" algn="tl">
                      <a:srgbClr val="000000">
                        <a:alpha val="43137"/>
                      </a:srgbClr>
                    </a:outerShdw>
                  </a:effectLst>
                  <a:latin typeface="Tw Cen MT" panose="020B0602020104020603" pitchFamily="34" charset="0"/>
                </a:rPr>
                <a:t> </a:t>
              </a:r>
              <a:r>
                <a:rPr lang="en-US" sz="3000" b="1" dirty="0">
                  <a:solidFill>
                    <a:prstClr val="black"/>
                  </a:solidFill>
                  <a:effectLst>
                    <a:outerShdw blurRad="38100" dist="38100" dir="2700000" algn="tl">
                      <a:srgbClr val="000000">
                        <a:alpha val="43137"/>
                      </a:srgbClr>
                    </a:outerShdw>
                  </a:effectLst>
                  <a:latin typeface="Tw Cen MT" panose="020B0602020104020603" pitchFamily="34" charset="0"/>
                </a:rPr>
                <a:t>-</a:t>
              </a:r>
              <a:r>
                <a:rPr lang="en-US" sz="1000" b="1" dirty="0">
                  <a:solidFill>
                    <a:prstClr val="black"/>
                  </a:solidFill>
                  <a:effectLst>
                    <a:outerShdw blurRad="38100" dist="38100" dir="2700000" algn="tl">
                      <a:srgbClr val="000000">
                        <a:alpha val="43137"/>
                      </a:srgbClr>
                    </a:outerShdw>
                  </a:effectLst>
                  <a:latin typeface="Tw Cen MT" panose="020B0602020104020603" pitchFamily="34" charset="0"/>
                </a:rPr>
                <a:t> </a:t>
              </a:r>
              <a:r>
                <a:rPr lang="en-US" sz="3000" b="1" dirty="0">
                  <a:solidFill>
                    <a:prstClr val="black"/>
                  </a:solidFill>
                  <a:effectLst>
                    <a:outerShdw blurRad="38100" dist="38100" dir="2700000" algn="tl">
                      <a:srgbClr val="000000">
                        <a:alpha val="43137"/>
                      </a:srgbClr>
                    </a:outerShdw>
                  </a:effectLst>
                  <a:latin typeface="Tw Cen MT" panose="020B0602020104020603" pitchFamily="34" charset="0"/>
                </a:rPr>
                <a:t>4 years</a:t>
              </a:r>
            </a:p>
          </p:txBody>
        </p:sp>
        <p:cxnSp>
          <p:nvCxnSpPr>
            <p:cNvPr id="13" name="Straight Arrow Connector 12"/>
            <p:cNvCxnSpPr/>
            <p:nvPr/>
          </p:nvCxnSpPr>
          <p:spPr>
            <a:xfrm>
              <a:off x="9003322" y="3497997"/>
              <a:ext cx="420077"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grpSp>
        <p:nvGrpSpPr>
          <p:cNvPr id="21" name="Group 20"/>
          <p:cNvGrpSpPr/>
          <p:nvPr/>
        </p:nvGrpSpPr>
        <p:grpSpPr>
          <a:xfrm>
            <a:off x="9269044" y="3774996"/>
            <a:ext cx="2299679" cy="553998"/>
            <a:chOff x="9003321" y="3782894"/>
            <a:chExt cx="2299679" cy="553998"/>
          </a:xfrm>
        </p:grpSpPr>
        <p:sp>
          <p:nvSpPr>
            <p:cNvPr id="9" name="TextBox 8"/>
            <p:cNvSpPr txBox="1"/>
            <p:nvPr/>
          </p:nvSpPr>
          <p:spPr>
            <a:xfrm>
              <a:off x="9423400" y="3782894"/>
              <a:ext cx="1879600" cy="553998"/>
            </a:xfrm>
            <a:prstGeom prst="rect">
              <a:avLst/>
            </a:prstGeom>
            <a:noFill/>
          </p:spPr>
          <p:txBody>
            <a:bodyPr wrap="square" rtlCol="0">
              <a:spAutoFit/>
            </a:bodyPr>
            <a:lstStyle/>
            <a:p>
              <a:r>
                <a:rPr lang="en-US" sz="3000" b="1" dirty="0">
                  <a:solidFill>
                    <a:prstClr val="black"/>
                  </a:solidFill>
                  <a:effectLst>
                    <a:outerShdw blurRad="38100" dist="38100" dir="2700000" algn="tl">
                      <a:srgbClr val="000000">
                        <a:alpha val="43137"/>
                      </a:srgbClr>
                    </a:outerShdw>
                  </a:effectLst>
                  <a:latin typeface="Tw Cen MT" panose="020B0602020104020603" pitchFamily="34" charset="0"/>
                </a:rPr>
                <a:t>3</a:t>
              </a:r>
              <a:r>
                <a:rPr lang="en-US" sz="1000" b="1" dirty="0">
                  <a:solidFill>
                    <a:prstClr val="black"/>
                  </a:solidFill>
                  <a:effectLst>
                    <a:outerShdw blurRad="38100" dist="38100" dir="2700000" algn="tl">
                      <a:srgbClr val="000000">
                        <a:alpha val="43137"/>
                      </a:srgbClr>
                    </a:outerShdw>
                  </a:effectLst>
                  <a:latin typeface="Tw Cen MT" panose="020B0602020104020603" pitchFamily="34" charset="0"/>
                </a:rPr>
                <a:t> </a:t>
              </a:r>
              <a:r>
                <a:rPr lang="en-US" sz="3000" b="1" dirty="0">
                  <a:solidFill>
                    <a:prstClr val="black"/>
                  </a:solidFill>
                  <a:effectLst>
                    <a:outerShdw blurRad="38100" dist="38100" dir="2700000" algn="tl">
                      <a:srgbClr val="000000">
                        <a:alpha val="43137"/>
                      </a:srgbClr>
                    </a:outerShdw>
                  </a:effectLst>
                  <a:latin typeface="Tw Cen MT" panose="020B0602020104020603" pitchFamily="34" charset="0"/>
                </a:rPr>
                <a:t>-</a:t>
              </a:r>
              <a:r>
                <a:rPr lang="en-US" sz="1000" b="1" dirty="0">
                  <a:solidFill>
                    <a:prstClr val="black"/>
                  </a:solidFill>
                  <a:effectLst>
                    <a:outerShdw blurRad="38100" dist="38100" dir="2700000" algn="tl">
                      <a:srgbClr val="000000">
                        <a:alpha val="43137"/>
                      </a:srgbClr>
                    </a:outerShdw>
                  </a:effectLst>
                  <a:latin typeface="Tw Cen MT" panose="020B0602020104020603" pitchFamily="34" charset="0"/>
                </a:rPr>
                <a:t> </a:t>
              </a:r>
              <a:r>
                <a:rPr lang="en-US" sz="3000" b="1" dirty="0">
                  <a:solidFill>
                    <a:prstClr val="black"/>
                  </a:solidFill>
                  <a:effectLst>
                    <a:outerShdw blurRad="38100" dist="38100" dir="2700000" algn="tl">
                      <a:srgbClr val="000000">
                        <a:alpha val="43137"/>
                      </a:srgbClr>
                    </a:outerShdw>
                  </a:effectLst>
                  <a:latin typeface="Tw Cen MT" panose="020B0602020104020603" pitchFamily="34" charset="0"/>
                </a:rPr>
                <a:t>4 years</a:t>
              </a:r>
            </a:p>
          </p:txBody>
        </p:sp>
        <p:cxnSp>
          <p:nvCxnSpPr>
            <p:cNvPr id="14" name="Straight Arrow Connector 13"/>
            <p:cNvCxnSpPr/>
            <p:nvPr/>
          </p:nvCxnSpPr>
          <p:spPr>
            <a:xfrm>
              <a:off x="9003321" y="4059893"/>
              <a:ext cx="420077"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grpSp>
      <p:grpSp>
        <p:nvGrpSpPr>
          <p:cNvPr id="22" name="Group 21"/>
          <p:cNvGrpSpPr/>
          <p:nvPr/>
        </p:nvGrpSpPr>
        <p:grpSpPr>
          <a:xfrm>
            <a:off x="9281745" y="4386268"/>
            <a:ext cx="2299677" cy="553998"/>
            <a:chOff x="9003323" y="4348168"/>
            <a:chExt cx="2299677" cy="553998"/>
          </a:xfrm>
        </p:grpSpPr>
        <p:sp>
          <p:nvSpPr>
            <p:cNvPr id="15" name="TextBox 14"/>
            <p:cNvSpPr txBox="1"/>
            <p:nvPr/>
          </p:nvSpPr>
          <p:spPr>
            <a:xfrm>
              <a:off x="9423400" y="4348168"/>
              <a:ext cx="1879600" cy="553998"/>
            </a:xfrm>
            <a:prstGeom prst="rect">
              <a:avLst/>
            </a:prstGeom>
            <a:noFill/>
          </p:spPr>
          <p:txBody>
            <a:bodyPr wrap="square" rtlCol="0">
              <a:spAutoFit/>
            </a:bodyPr>
            <a:lstStyle/>
            <a:p>
              <a:r>
                <a:rPr lang="en-US" sz="3000" b="1" dirty="0">
                  <a:solidFill>
                    <a:prstClr val="black"/>
                  </a:solidFill>
                  <a:effectLst>
                    <a:outerShdw blurRad="38100" dist="38100" dir="2700000" algn="tl">
                      <a:srgbClr val="000000">
                        <a:alpha val="43137"/>
                      </a:srgbClr>
                    </a:outerShdw>
                  </a:effectLst>
                  <a:latin typeface="Tw Cen MT" panose="020B0602020104020603" pitchFamily="34" charset="0"/>
                </a:rPr>
                <a:t>2 years</a:t>
              </a:r>
            </a:p>
          </p:txBody>
        </p:sp>
        <p:cxnSp>
          <p:nvCxnSpPr>
            <p:cNvPr id="16" name="Straight Arrow Connector 15"/>
            <p:cNvCxnSpPr/>
            <p:nvPr/>
          </p:nvCxnSpPr>
          <p:spPr>
            <a:xfrm>
              <a:off x="9003323" y="4608078"/>
              <a:ext cx="420077" cy="0"/>
            </a:xfrm>
            <a:prstGeom prst="straightConnector1">
              <a:avLst/>
            </a:prstGeom>
            <a:ln>
              <a:solidFill>
                <a:srgbClr val="FFCC00"/>
              </a:solidFill>
              <a:tailEnd type="arrow"/>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03225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79639" y="2052002"/>
            <a:ext cx="3909495" cy="4805998"/>
            <a:chOff x="6779639" y="2052002"/>
            <a:chExt cx="3909495" cy="4805998"/>
          </a:xfrm>
        </p:grpSpPr>
        <p:pic>
          <p:nvPicPr>
            <p:cNvPr id="1028" name="Picture 4" descr="http://contemporaryromancecafe.com/wp-content/uploads/2014/12/100098_juggl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2684" t="26488" r="19384" b="6465"/>
            <a:stretch/>
          </p:blipFill>
          <p:spPr bwMode="auto">
            <a:xfrm>
              <a:off x="6779639" y="2052002"/>
              <a:ext cx="3909495" cy="48059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337800" y="2216440"/>
              <a:ext cx="351334" cy="575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7"/>
          <p:cNvGrpSpPr/>
          <p:nvPr/>
        </p:nvGrpSpPr>
        <p:grpSpPr>
          <a:xfrm>
            <a:off x="8147184" y="131489"/>
            <a:ext cx="1854200" cy="1625600"/>
            <a:chOff x="8147184" y="131489"/>
            <a:chExt cx="1854200" cy="1625600"/>
          </a:xfrm>
        </p:grpSpPr>
        <p:sp>
          <p:nvSpPr>
            <p:cNvPr id="15" name="Oval 14"/>
            <p:cNvSpPr/>
            <p:nvPr/>
          </p:nvSpPr>
          <p:spPr>
            <a:xfrm>
              <a:off x="8147184" y="131489"/>
              <a:ext cx="1854200" cy="1625600"/>
            </a:xfrm>
            <a:prstGeom prst="ellipse">
              <a:avLst/>
            </a:prstGeom>
            <a:solidFill>
              <a:srgbClr val="FFCC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Oval 4"/>
            <p:cNvSpPr/>
            <p:nvPr/>
          </p:nvSpPr>
          <p:spPr>
            <a:xfrm>
              <a:off x="8353951" y="488995"/>
              <a:ext cx="1440667" cy="910588"/>
            </a:xfrm>
            <a:prstGeom prst="rect">
              <a:avLst/>
            </a:prstGeom>
            <a:noFill/>
            <a:ln>
              <a:noFill/>
            </a:ln>
            <a:effectLst/>
            <a:scene3d>
              <a:camera prst="orthographicFront">
                <a:rot lat="0" lon="0" rev="0"/>
              </a:camera>
              <a:lightRig rig="contrasting" dir="t">
                <a:rot lat="0" lon="0" rev="1200000"/>
              </a:lightRig>
            </a:scene3d>
            <a:sp3d/>
          </p:spPr>
          <p:txBody>
            <a:bodyPr spcFirstLastPara="0" vert="horz" wrap="square" lIns="0" tIns="0" rIns="0" bIns="0" numCol="1" spcCol="1270" anchor="ctr" anchorCtr="0">
              <a:noAutofit/>
            </a:bodyPr>
            <a:lstStyle/>
            <a:p>
              <a:pPr algn="ctr" defTabSz="2400300">
                <a:lnSpc>
                  <a:spcPct val="90000"/>
                </a:lnSpc>
                <a:spcBef>
                  <a:spcPct val="0"/>
                </a:spcBef>
                <a:spcAft>
                  <a:spcPts val="600"/>
                </a:spcAft>
                <a:defRPr/>
              </a:pPr>
              <a:r>
                <a:rPr lang="en-US" sz="4400" b="1" kern="0" dirty="0">
                  <a:solidFill>
                    <a:prstClr val="white"/>
                  </a:solidFill>
                  <a:effectLst>
                    <a:outerShdw blurRad="38100" dist="38100" dir="2700000" algn="tl">
                      <a:srgbClr val="000000">
                        <a:alpha val="43137"/>
                      </a:srgbClr>
                    </a:outerShdw>
                  </a:effectLst>
                  <a:latin typeface="Tw Cen MT" panose="020B0602020104020603" pitchFamily="34" charset="0"/>
                </a:rPr>
                <a:t>A-G</a:t>
              </a:r>
              <a:endParaRPr lang="en-US" sz="4400" kern="0" dirty="0">
                <a:solidFill>
                  <a:prstClr val="white"/>
                </a:solidFill>
                <a:effectLst>
                  <a:outerShdw blurRad="38100" dist="38100" dir="2700000" algn="tl">
                    <a:srgbClr val="000000">
                      <a:alpha val="43137"/>
                    </a:srgbClr>
                  </a:outerShdw>
                </a:effectLst>
              </a:endParaRPr>
            </a:p>
          </p:txBody>
        </p:sp>
      </p:grpSp>
      <p:grpSp>
        <p:nvGrpSpPr>
          <p:cNvPr id="7" name="Group 6"/>
          <p:cNvGrpSpPr/>
          <p:nvPr/>
        </p:nvGrpSpPr>
        <p:grpSpPr>
          <a:xfrm>
            <a:off x="5665070" y="890331"/>
            <a:ext cx="1854200" cy="1625600"/>
            <a:chOff x="5665070" y="890331"/>
            <a:chExt cx="1854200" cy="1625600"/>
          </a:xfrm>
        </p:grpSpPr>
        <p:sp>
          <p:nvSpPr>
            <p:cNvPr id="2" name="Oval 1"/>
            <p:cNvSpPr/>
            <p:nvPr/>
          </p:nvSpPr>
          <p:spPr>
            <a:xfrm>
              <a:off x="5665070" y="890331"/>
              <a:ext cx="1854200" cy="1625600"/>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Oval 4"/>
            <p:cNvSpPr/>
            <p:nvPr/>
          </p:nvSpPr>
          <p:spPr>
            <a:xfrm>
              <a:off x="5871837" y="1267120"/>
              <a:ext cx="1440668" cy="910588"/>
            </a:xfrm>
            <a:prstGeom prst="rect">
              <a:avLst/>
            </a:prstGeom>
            <a:noFill/>
            <a:ln>
              <a:noFill/>
            </a:ln>
            <a:effectLst/>
            <a:scene3d>
              <a:camera prst="orthographicFront">
                <a:rot lat="0" lon="0" rev="0"/>
              </a:camera>
              <a:lightRig rig="contrasting" dir="t">
                <a:rot lat="0" lon="0" rev="1200000"/>
              </a:lightRig>
            </a:scene3d>
            <a:sp3d/>
          </p:spPr>
          <p:txBody>
            <a:bodyPr spcFirstLastPara="0" vert="horz" wrap="square" lIns="0" tIns="0" rIns="0" bIns="0" numCol="1" spcCol="1270" anchor="ctr" anchorCtr="0">
              <a:noAutofit/>
            </a:bodyPr>
            <a:lstStyle/>
            <a:p>
              <a:pPr algn="ctr" defTabSz="2400300">
                <a:lnSpc>
                  <a:spcPct val="90000"/>
                </a:lnSpc>
                <a:spcBef>
                  <a:spcPct val="0"/>
                </a:spcBef>
                <a:spcAft>
                  <a:spcPts val="600"/>
                </a:spcAft>
                <a:defRPr/>
              </a:pPr>
              <a:r>
                <a:rPr lang="en-US" sz="4400" b="1" kern="0" dirty="0">
                  <a:solidFill>
                    <a:prstClr val="white"/>
                  </a:solidFill>
                  <a:effectLst>
                    <a:outerShdw blurRad="38100" dist="38100" dir="2700000" algn="tl">
                      <a:srgbClr val="000000">
                        <a:alpha val="43137"/>
                      </a:srgbClr>
                    </a:outerShdw>
                  </a:effectLst>
                  <a:latin typeface="Tw Cen MT" panose="020B0602020104020603" pitchFamily="34" charset="0"/>
                </a:rPr>
                <a:t>CDE</a:t>
              </a:r>
            </a:p>
          </p:txBody>
        </p:sp>
      </p:grpSp>
      <p:grpSp>
        <p:nvGrpSpPr>
          <p:cNvPr id="10" name="Group 9"/>
          <p:cNvGrpSpPr/>
          <p:nvPr/>
        </p:nvGrpSpPr>
        <p:grpSpPr>
          <a:xfrm>
            <a:off x="10184229" y="1448122"/>
            <a:ext cx="1854200" cy="1625600"/>
            <a:chOff x="10035264" y="1597736"/>
            <a:chExt cx="1854200" cy="1625600"/>
          </a:xfrm>
        </p:grpSpPr>
        <p:sp>
          <p:nvSpPr>
            <p:cNvPr id="16" name="Oval 15"/>
            <p:cNvSpPr/>
            <p:nvPr/>
          </p:nvSpPr>
          <p:spPr>
            <a:xfrm>
              <a:off x="10035264" y="1597736"/>
              <a:ext cx="1854200" cy="1625600"/>
            </a:xfrm>
            <a:prstGeom prst="ellipse">
              <a:avLst/>
            </a:prstGeom>
            <a:solidFill>
              <a:srgbClr val="87CB3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Oval 4"/>
            <p:cNvSpPr/>
            <p:nvPr/>
          </p:nvSpPr>
          <p:spPr>
            <a:xfrm>
              <a:off x="10184229" y="1967384"/>
              <a:ext cx="1556269" cy="910588"/>
            </a:xfrm>
            <a:prstGeom prst="rect">
              <a:avLst/>
            </a:prstGeom>
            <a:noFill/>
            <a:ln>
              <a:noFill/>
            </a:ln>
            <a:effectLst/>
            <a:scene3d>
              <a:camera prst="orthographicFront">
                <a:rot lat="0" lon="0" rev="0"/>
              </a:camera>
              <a:lightRig rig="contrasting" dir="t">
                <a:rot lat="0" lon="0" rev="1200000"/>
              </a:lightRig>
            </a:scene3d>
            <a:sp3d/>
          </p:spPr>
          <p:txBody>
            <a:bodyPr spcFirstLastPara="0" vert="horz" wrap="square" lIns="0" tIns="0" rIns="0" bIns="0" numCol="1" spcCol="1270" anchor="ctr" anchorCtr="0">
              <a:noAutofit/>
            </a:bodyPr>
            <a:lstStyle/>
            <a:p>
              <a:pPr algn="ctr" defTabSz="2400300">
                <a:lnSpc>
                  <a:spcPct val="90000"/>
                </a:lnSpc>
                <a:spcBef>
                  <a:spcPct val="0"/>
                </a:spcBef>
                <a:spcAft>
                  <a:spcPts val="600"/>
                </a:spcAft>
                <a:defRPr/>
              </a:pPr>
              <a:r>
                <a:rPr lang="en-US" sz="4000" b="1" kern="0" dirty="0">
                  <a:solidFill>
                    <a:prstClr val="white"/>
                  </a:solidFill>
                  <a:effectLst>
                    <a:outerShdw blurRad="38100" dist="38100" dir="2700000" algn="tl">
                      <a:srgbClr val="000000">
                        <a:alpha val="43137"/>
                      </a:srgbClr>
                    </a:outerShdw>
                  </a:effectLst>
                  <a:latin typeface="Tw Cen MT" panose="020B0602020104020603" pitchFamily="34" charset="0"/>
                </a:rPr>
                <a:t>LAUSD</a:t>
              </a:r>
            </a:p>
          </p:txBody>
        </p:sp>
      </p:grpSp>
      <p:grpSp>
        <p:nvGrpSpPr>
          <p:cNvPr id="6" name="Group 5"/>
          <p:cNvGrpSpPr/>
          <p:nvPr/>
        </p:nvGrpSpPr>
        <p:grpSpPr>
          <a:xfrm>
            <a:off x="-57170" y="1861074"/>
            <a:ext cx="5929007" cy="2948875"/>
            <a:chOff x="-106119" y="1845280"/>
            <a:chExt cx="5929007" cy="2948875"/>
          </a:xfrm>
        </p:grpSpPr>
        <p:grpSp>
          <p:nvGrpSpPr>
            <p:cNvPr id="5" name="Group 4"/>
            <p:cNvGrpSpPr/>
            <p:nvPr/>
          </p:nvGrpSpPr>
          <p:grpSpPr>
            <a:xfrm>
              <a:off x="723901" y="2422678"/>
              <a:ext cx="5098987" cy="2371477"/>
              <a:chOff x="723901" y="2422678"/>
              <a:chExt cx="5098987" cy="2371477"/>
            </a:xfrm>
          </p:grpSpPr>
          <p:sp>
            <p:nvSpPr>
              <p:cNvPr id="9" name="Rectangle 8"/>
              <p:cNvSpPr/>
              <p:nvPr/>
            </p:nvSpPr>
            <p:spPr>
              <a:xfrm rot="21120921">
                <a:off x="1555688" y="2485831"/>
                <a:ext cx="4267200" cy="2308324"/>
              </a:xfrm>
              <a:prstGeom prst="rect">
                <a:avLst/>
              </a:prstGeom>
              <a:solidFill>
                <a:schemeClr val="bg1"/>
              </a:solidFill>
              <a:ln w="76200">
                <a:solidFill>
                  <a:schemeClr val="tx1">
                    <a:lumMod val="85000"/>
                    <a:lumOff val="15000"/>
                  </a:schemeClr>
                </a:solidFill>
              </a:ln>
              <a:effectLst>
                <a:outerShdw blurRad="50800" dist="50800" dir="5400000" algn="ctr" rotWithShape="0">
                  <a:srgbClr val="000000">
                    <a:alpha val="49000"/>
                  </a:srgbClr>
                </a:outerShdw>
                <a:reflection stA="99000" endPos="0" dist="50800" dir="5400000" sy="-100000" algn="bl" rotWithShape="0"/>
              </a:effectLst>
            </p:spPr>
            <p:txBody>
              <a:bodyPr wrap="square" lIns="91440" tIns="45720" rIns="91440" bIns="45720">
                <a:spAutoFit/>
              </a:bodyPr>
              <a:lstStyle/>
              <a:p>
                <a:pPr algn="ctr"/>
                <a:r>
                  <a:rPr lang="en-US" sz="4800" b="1" spc="200" dirty="0">
                    <a:ln w="12700">
                      <a:noFill/>
                      <a:prstDash val="solid"/>
                    </a:ln>
                    <a:solidFill>
                      <a:prstClr val="black">
                        <a:lumMod val="95000"/>
                        <a:lumOff val="5000"/>
                      </a:prstClr>
                    </a:solidFill>
                    <a:effectLst>
                      <a:outerShdw blurRad="50800" dist="38100" dir="2700000" algn="tl" rotWithShape="0">
                        <a:prstClr val="black">
                          <a:alpha val="40000"/>
                        </a:prstClr>
                      </a:outerShdw>
                    </a:effectLst>
                    <a:latin typeface="Tw Cen MT" panose="020B0602020104020603" pitchFamily="34" charset="0"/>
                    <a:cs typeface="JasmineUPC" panose="02020603050405020304" pitchFamily="18" charset="-34"/>
                  </a:rPr>
                  <a:t>H</a:t>
                </a:r>
                <a:r>
                  <a:rPr lang="en-US" sz="4000" b="1" spc="200" dirty="0">
                    <a:ln w="12700">
                      <a:noFill/>
                      <a:prstDash val="solid"/>
                    </a:ln>
                    <a:solidFill>
                      <a:prstClr val="black">
                        <a:lumMod val="95000"/>
                        <a:lumOff val="5000"/>
                      </a:prstClr>
                    </a:solidFill>
                    <a:effectLst>
                      <a:outerShdw blurRad="50800" dist="38100" dir="2700000" algn="tl" rotWithShape="0">
                        <a:prstClr val="black">
                          <a:alpha val="40000"/>
                        </a:prstClr>
                      </a:outerShdw>
                    </a:effectLst>
                    <a:latin typeface="Tw Cen MT" panose="020B0602020104020603" pitchFamily="34" charset="0"/>
                    <a:cs typeface="JasmineUPC" panose="02020603050405020304" pitchFamily="18" charset="-34"/>
                  </a:rPr>
                  <a:t>IGH </a:t>
                </a:r>
                <a:r>
                  <a:rPr lang="en-US" sz="4800" b="1" spc="200" dirty="0">
                    <a:ln w="12700">
                      <a:noFill/>
                      <a:prstDash val="solid"/>
                    </a:ln>
                    <a:solidFill>
                      <a:prstClr val="black">
                        <a:lumMod val="95000"/>
                        <a:lumOff val="5000"/>
                      </a:prstClr>
                    </a:solidFill>
                    <a:effectLst>
                      <a:outerShdw blurRad="50800" dist="38100" dir="2700000" algn="tl" rotWithShape="0">
                        <a:prstClr val="black">
                          <a:alpha val="40000"/>
                        </a:prstClr>
                      </a:outerShdw>
                    </a:effectLst>
                    <a:latin typeface="Tw Cen MT" panose="020B0602020104020603" pitchFamily="34" charset="0"/>
                    <a:cs typeface="JasmineUPC" panose="02020603050405020304" pitchFamily="18" charset="-34"/>
                  </a:rPr>
                  <a:t>S</a:t>
                </a:r>
                <a:r>
                  <a:rPr lang="en-US" sz="4000" b="1" spc="200" dirty="0">
                    <a:ln w="12700">
                      <a:noFill/>
                      <a:prstDash val="solid"/>
                    </a:ln>
                    <a:solidFill>
                      <a:prstClr val="black">
                        <a:lumMod val="95000"/>
                        <a:lumOff val="5000"/>
                      </a:prstClr>
                    </a:solidFill>
                    <a:effectLst>
                      <a:outerShdw blurRad="50800" dist="38100" dir="2700000" algn="tl" rotWithShape="0">
                        <a:prstClr val="black">
                          <a:alpha val="40000"/>
                        </a:prstClr>
                      </a:outerShdw>
                    </a:effectLst>
                    <a:latin typeface="Tw Cen MT" panose="020B0602020104020603" pitchFamily="34" charset="0"/>
                    <a:cs typeface="JasmineUPC" panose="02020603050405020304" pitchFamily="18" charset="-34"/>
                  </a:rPr>
                  <a:t>CHOOL </a:t>
                </a:r>
                <a:r>
                  <a:rPr lang="en-US" sz="4800" b="1" spc="200" dirty="0">
                    <a:ln w="12700">
                      <a:noFill/>
                      <a:prstDash val="solid"/>
                    </a:ln>
                    <a:solidFill>
                      <a:prstClr val="black">
                        <a:lumMod val="95000"/>
                        <a:lumOff val="5000"/>
                      </a:prstClr>
                    </a:solidFill>
                    <a:effectLst>
                      <a:outerShdw blurRad="50800" dist="38100" dir="2700000" algn="tl" rotWithShape="0">
                        <a:prstClr val="black">
                          <a:alpha val="40000"/>
                        </a:prstClr>
                      </a:outerShdw>
                    </a:effectLst>
                    <a:latin typeface="Tw Cen MT" panose="020B0602020104020603" pitchFamily="34" charset="0"/>
                    <a:cs typeface="JasmineUPC" panose="02020603050405020304" pitchFamily="18" charset="-34"/>
                  </a:rPr>
                  <a:t>G</a:t>
                </a:r>
                <a:r>
                  <a:rPr lang="en-US" sz="4000" b="1" spc="200" dirty="0">
                    <a:ln w="12700">
                      <a:noFill/>
                      <a:prstDash val="solid"/>
                    </a:ln>
                    <a:solidFill>
                      <a:prstClr val="black">
                        <a:lumMod val="95000"/>
                        <a:lumOff val="5000"/>
                      </a:prstClr>
                    </a:solidFill>
                    <a:effectLst>
                      <a:outerShdw blurRad="50800" dist="38100" dir="2700000" algn="tl" rotWithShape="0">
                        <a:prstClr val="black">
                          <a:alpha val="40000"/>
                        </a:prstClr>
                      </a:outerShdw>
                    </a:effectLst>
                    <a:latin typeface="Tw Cen MT" panose="020B0602020104020603" pitchFamily="34" charset="0"/>
                    <a:cs typeface="JasmineUPC" panose="02020603050405020304" pitchFamily="18" charset="-34"/>
                  </a:rPr>
                  <a:t>RADUATION</a:t>
                </a:r>
              </a:p>
              <a:p>
                <a:pPr algn="ctr"/>
                <a:r>
                  <a:rPr lang="en-US" sz="4800" b="1" spc="200" dirty="0">
                    <a:ln w="12700">
                      <a:noFill/>
                      <a:prstDash val="solid"/>
                    </a:ln>
                    <a:solidFill>
                      <a:prstClr val="black">
                        <a:lumMod val="95000"/>
                        <a:lumOff val="5000"/>
                      </a:prstClr>
                    </a:solidFill>
                    <a:effectLst>
                      <a:outerShdw blurRad="50800" dist="38100" dir="2700000" algn="tl" rotWithShape="0">
                        <a:prstClr val="black">
                          <a:alpha val="40000"/>
                        </a:prstClr>
                      </a:outerShdw>
                    </a:effectLst>
                    <a:latin typeface="Tw Cen MT" panose="020B0602020104020603" pitchFamily="34" charset="0"/>
                    <a:cs typeface="JasmineUPC" panose="02020603050405020304" pitchFamily="18" charset="-34"/>
                  </a:rPr>
                  <a:t>R</a:t>
                </a:r>
                <a:r>
                  <a:rPr lang="en-US" sz="4000" b="1" spc="200" dirty="0">
                    <a:ln w="12700">
                      <a:noFill/>
                      <a:prstDash val="solid"/>
                    </a:ln>
                    <a:solidFill>
                      <a:prstClr val="black">
                        <a:lumMod val="95000"/>
                        <a:lumOff val="5000"/>
                      </a:prstClr>
                    </a:solidFill>
                    <a:effectLst>
                      <a:outerShdw blurRad="50800" dist="38100" dir="2700000" algn="tl" rotWithShape="0">
                        <a:prstClr val="black">
                          <a:alpha val="40000"/>
                        </a:prstClr>
                      </a:outerShdw>
                    </a:effectLst>
                    <a:latin typeface="Tw Cen MT" panose="020B0602020104020603" pitchFamily="34" charset="0"/>
                    <a:cs typeface="JasmineUPC" panose="02020603050405020304" pitchFamily="18" charset="-34"/>
                  </a:rPr>
                  <a:t>EQUIREMENTS</a:t>
                </a:r>
              </a:p>
            </p:txBody>
          </p:sp>
          <p:sp>
            <p:nvSpPr>
              <p:cNvPr id="3" name="Rectangle 2"/>
              <p:cNvSpPr/>
              <p:nvPr/>
            </p:nvSpPr>
            <p:spPr>
              <a:xfrm>
                <a:off x="723901" y="2422678"/>
                <a:ext cx="901700" cy="707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026" name="Picture 2" descr="http://cdn.mysitemyway.com/etc-mysitemyway/icons/legacy-previews/icons/high-resolution-dark-blue-denim-jeans-icons-people-things/064173-high-resolution-dark-blue-denim-jeans-icon-people-things-hat-graduation.png"/>
            <p:cNvPicPr>
              <a:picLocks noChangeAspect="1" noChangeArrowheads="1"/>
            </p:cNvPicPr>
            <p:nvPr/>
          </p:nvPicPr>
          <p:blipFill rotWithShape="1">
            <a:blip r:embed="rId4">
              <a:extLst>
                <a:ext uri="{28A0092B-C50C-407E-A947-70E740481C1C}">
                  <a14:useLocalDpi xmlns:a14="http://schemas.microsoft.com/office/drawing/2010/main" val="0"/>
                </a:ext>
              </a:extLst>
            </a:blip>
            <a:srcRect l="13055" t="12703" r="13596" b="13468"/>
            <a:stretch/>
          </p:blipFill>
          <p:spPr bwMode="auto">
            <a:xfrm rot="19907062">
              <a:off x="-106119" y="1845280"/>
              <a:ext cx="2561741" cy="2425297"/>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descr="https://upload.wikimedia.org/wikipedia/commons/thumb/0/0f/Seal_of_California.svg/2000px-Seal_of_California.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9864" y="2631989"/>
            <a:ext cx="884612" cy="8834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home.lausd.net/ourpages/auto/2014/6/6/56717223/LAUSD%20logo_whit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3742" y="3092631"/>
            <a:ext cx="975172" cy="10029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694980"/>
            <a:ext cx="12192000" cy="163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1879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04801934"/>
              </p:ext>
            </p:extLst>
          </p:nvPr>
        </p:nvGraphicFramePr>
        <p:xfrm>
          <a:off x="1791019" y="410989"/>
          <a:ext cx="7683181" cy="6036022"/>
        </p:xfrm>
        <a:graphic>
          <a:graphicData uri="http://schemas.openxmlformats.org/drawingml/2006/table">
            <a:tbl>
              <a:tblPr firstRow="1" bandRow="1">
                <a:tableStyleId>{5940675A-B579-460E-94D1-54222C63F5DA}</a:tableStyleId>
              </a:tblPr>
              <a:tblGrid>
                <a:gridCol w="5519226">
                  <a:extLst>
                    <a:ext uri="{9D8B030D-6E8A-4147-A177-3AD203B41FA5}">
                      <a16:colId xmlns:a16="http://schemas.microsoft.com/office/drawing/2014/main" val="20000"/>
                    </a:ext>
                  </a:extLst>
                </a:gridCol>
                <a:gridCol w="246109">
                  <a:extLst>
                    <a:ext uri="{9D8B030D-6E8A-4147-A177-3AD203B41FA5}">
                      <a16:colId xmlns:a16="http://schemas.microsoft.com/office/drawing/2014/main" val="20001"/>
                    </a:ext>
                  </a:extLst>
                </a:gridCol>
                <a:gridCol w="1917846">
                  <a:extLst>
                    <a:ext uri="{9D8B030D-6E8A-4147-A177-3AD203B41FA5}">
                      <a16:colId xmlns:a16="http://schemas.microsoft.com/office/drawing/2014/main" val="20002"/>
                    </a:ext>
                  </a:extLst>
                </a:gridCol>
              </a:tblGrid>
              <a:tr h="465311">
                <a:tc>
                  <a:txBody>
                    <a:bodyPr/>
                    <a:lstStyle/>
                    <a:p>
                      <a:r>
                        <a:rPr lang="en-US" sz="2600" b="1" dirty="0">
                          <a:solidFill>
                            <a:schemeClr val="tx1"/>
                          </a:solidFill>
                          <a:latin typeface="+mj-lt"/>
                        </a:rPr>
                        <a:t>     Physical Education</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b="1" dirty="0">
                          <a:solidFill>
                            <a:schemeClr val="tx1"/>
                          </a:solidFill>
                          <a:latin typeface="+mj-lt"/>
                        </a:rPr>
                        <a:t>2 years</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311">
                <a:tc>
                  <a:txBody>
                    <a:bodyPr/>
                    <a:lstStyle/>
                    <a:p>
                      <a:r>
                        <a:rPr lang="en-US" sz="2600" b="1" dirty="0">
                          <a:solidFill>
                            <a:schemeClr val="tx1"/>
                          </a:solidFill>
                          <a:latin typeface="+mj-lt"/>
                        </a:rPr>
                        <a:t>   </a:t>
                      </a:r>
                      <a:r>
                        <a:rPr lang="en-US" sz="2600" b="1" baseline="0" dirty="0">
                          <a:solidFill>
                            <a:schemeClr val="tx1"/>
                          </a:solidFill>
                          <a:latin typeface="+mj-lt"/>
                        </a:rPr>
                        <a:t> </a:t>
                      </a:r>
                      <a:r>
                        <a:rPr lang="en-US" sz="2600" b="1" dirty="0">
                          <a:solidFill>
                            <a:schemeClr val="tx1"/>
                          </a:solidFill>
                          <a:latin typeface="+mj-lt"/>
                        </a:rPr>
                        <a:t>*</a:t>
                      </a:r>
                      <a:r>
                        <a:rPr lang="en-US" sz="2600" b="1" kern="1200" dirty="0">
                          <a:solidFill>
                            <a:schemeClr val="tx1"/>
                          </a:solidFill>
                          <a:latin typeface="+mn-lt"/>
                          <a:ea typeface="+mn-ea"/>
                          <a:cs typeface="+mn-cs"/>
                        </a:rPr>
                        <a:t>History/Social Science </a:t>
                      </a:r>
                      <a:endParaRPr lang="en-US" sz="26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b="1" dirty="0">
                          <a:solidFill>
                            <a:schemeClr val="tx1"/>
                          </a:solidFill>
                          <a:latin typeface="+mj-lt"/>
                        </a:rPr>
                        <a:t>1 year</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9911">
                <a:tc>
                  <a:txBody>
                    <a:bodyPr/>
                    <a:lstStyle/>
                    <a:p>
                      <a:r>
                        <a:rPr lang="en-US" sz="2800" b="1" dirty="0">
                          <a:solidFill>
                            <a:schemeClr val="bg1"/>
                          </a:solidFill>
                          <a:effectLst>
                            <a:outerShdw blurRad="38100" dist="38100" dir="2700000" algn="tl">
                              <a:srgbClr val="000000">
                                <a:alpha val="43137"/>
                              </a:srgbClr>
                            </a:outerShdw>
                          </a:effectLst>
                          <a:latin typeface="+mj-lt"/>
                        </a:rPr>
                        <a:t>A</a:t>
                      </a:r>
                      <a:r>
                        <a:rPr lang="en-US" sz="2600" b="1" dirty="0">
                          <a:solidFill>
                            <a:schemeClr val="bg1"/>
                          </a:solidFill>
                          <a:effectLst>
                            <a:outerShdw blurRad="38100" dist="38100" dir="2700000" algn="tl">
                              <a:srgbClr val="000000">
                                <a:alpha val="43137"/>
                              </a:srgbClr>
                            </a:outerShdw>
                          </a:effectLst>
                          <a:latin typeface="+mj-lt"/>
                        </a:rPr>
                        <a:t> </a:t>
                      </a:r>
                      <a:r>
                        <a:rPr lang="en-US" sz="2600" b="1" dirty="0">
                          <a:solidFill>
                            <a:schemeClr val="bg1"/>
                          </a:solidFill>
                          <a:latin typeface="+mj-lt"/>
                        </a:rPr>
                        <a:t>– History/Social Science</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US" sz="12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b="1" dirty="0">
                          <a:solidFill>
                            <a:schemeClr val="bg1"/>
                          </a:solidFill>
                          <a:effectLst>
                            <a:outerShdw blurRad="38100" dist="38100" dir="2700000" algn="tl">
                              <a:srgbClr val="000000">
                                <a:alpha val="43137"/>
                              </a:srgbClr>
                            </a:outerShdw>
                          </a:effectLst>
                          <a:latin typeface="+mj-lt"/>
                        </a:rPr>
                        <a:t>2 years</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2"/>
                  </a:ext>
                </a:extLst>
              </a:tr>
              <a:tr h="427211">
                <a:tc>
                  <a:txBody>
                    <a:bodyPr/>
                    <a:lstStyle/>
                    <a:p>
                      <a:r>
                        <a:rPr lang="en-US" sz="2800" b="1" dirty="0">
                          <a:solidFill>
                            <a:schemeClr val="bg1"/>
                          </a:solidFill>
                          <a:effectLst>
                            <a:outerShdw blurRad="38100" dist="38100" dir="2700000" algn="tl">
                              <a:srgbClr val="000000">
                                <a:alpha val="43137"/>
                              </a:srgbClr>
                            </a:outerShdw>
                          </a:effectLst>
                          <a:latin typeface="+mj-lt"/>
                        </a:rPr>
                        <a:t>B</a:t>
                      </a:r>
                      <a:r>
                        <a:rPr lang="en-US" sz="2600" b="1" dirty="0">
                          <a:solidFill>
                            <a:schemeClr val="bg1"/>
                          </a:solidFill>
                          <a:latin typeface="+mj-lt"/>
                        </a:rPr>
                        <a:t> </a:t>
                      </a:r>
                      <a:r>
                        <a:rPr lang="en-US" sz="2600" b="1" kern="1200" dirty="0">
                          <a:solidFill>
                            <a:schemeClr val="bg1"/>
                          </a:solidFill>
                          <a:latin typeface="+mn-lt"/>
                          <a:ea typeface="+mn-ea"/>
                          <a:cs typeface="+mn-cs"/>
                        </a:rPr>
                        <a:t>–</a:t>
                      </a:r>
                      <a:r>
                        <a:rPr lang="en-US" sz="2600" b="1" dirty="0">
                          <a:solidFill>
                            <a:schemeClr val="bg1"/>
                          </a:solidFill>
                          <a:latin typeface="+mj-lt"/>
                        </a:rPr>
                        <a:t> English</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US" sz="12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b="1" dirty="0">
                          <a:solidFill>
                            <a:schemeClr val="bg1"/>
                          </a:solidFill>
                          <a:effectLst>
                            <a:outerShdw blurRad="38100" dist="38100" dir="2700000" algn="tl">
                              <a:srgbClr val="000000">
                                <a:alpha val="43137"/>
                              </a:srgbClr>
                            </a:outerShdw>
                          </a:effectLst>
                          <a:latin typeface="+mj-lt"/>
                        </a:rPr>
                        <a:t>4 years</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7CB3D"/>
                    </a:solidFill>
                  </a:tcPr>
                </a:tc>
                <a:extLst>
                  <a:ext uri="{0D108BD9-81ED-4DB2-BD59-A6C34878D82A}">
                    <a16:rowId xmlns:a16="http://schemas.microsoft.com/office/drawing/2014/main" val="10003"/>
                  </a:ext>
                </a:extLst>
              </a:tr>
              <a:tr h="401811">
                <a:tc>
                  <a:txBody>
                    <a:bodyPr/>
                    <a:lstStyle/>
                    <a:p>
                      <a:r>
                        <a:rPr lang="en-US" sz="2800" b="1" dirty="0">
                          <a:solidFill>
                            <a:schemeClr val="bg1"/>
                          </a:solidFill>
                          <a:effectLst>
                            <a:outerShdw blurRad="38100" dist="38100" dir="2700000" algn="tl">
                              <a:srgbClr val="000000">
                                <a:alpha val="43137"/>
                              </a:srgbClr>
                            </a:outerShdw>
                          </a:effectLst>
                          <a:latin typeface="+mj-lt"/>
                        </a:rPr>
                        <a:t>C</a:t>
                      </a:r>
                      <a:r>
                        <a:rPr lang="en-US" sz="2600" b="1" dirty="0">
                          <a:solidFill>
                            <a:schemeClr val="bg1"/>
                          </a:solidFill>
                          <a:latin typeface="+mj-lt"/>
                        </a:rPr>
                        <a:t> </a:t>
                      </a:r>
                      <a:r>
                        <a:rPr lang="en-US" sz="2600" b="1" baseline="0" dirty="0">
                          <a:solidFill>
                            <a:schemeClr val="bg1"/>
                          </a:solidFill>
                          <a:latin typeface="+mj-lt"/>
                        </a:rPr>
                        <a:t> </a:t>
                      </a:r>
                      <a:r>
                        <a:rPr lang="en-US" sz="2600" b="1" kern="1200" dirty="0">
                          <a:solidFill>
                            <a:schemeClr val="bg1"/>
                          </a:solidFill>
                          <a:latin typeface="+mn-lt"/>
                          <a:ea typeface="+mn-ea"/>
                          <a:cs typeface="+mn-cs"/>
                        </a:rPr>
                        <a:t>–</a:t>
                      </a:r>
                      <a:r>
                        <a:rPr lang="en-US" sz="2600" b="1" baseline="0" dirty="0">
                          <a:solidFill>
                            <a:schemeClr val="bg1"/>
                          </a:solidFill>
                          <a:latin typeface="+mj-lt"/>
                        </a:rPr>
                        <a:t> Math</a:t>
                      </a:r>
                      <a:endParaRPr lang="en-US" sz="2600" b="1" dirty="0">
                        <a:solidFill>
                          <a:schemeClr val="bg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endParaRPr lang="en-US" sz="12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b="1" dirty="0">
                          <a:solidFill>
                            <a:schemeClr val="bg1"/>
                          </a:solidFill>
                          <a:effectLst>
                            <a:outerShdw blurRad="38100" dist="38100" dir="2700000" algn="tl">
                              <a:srgbClr val="000000">
                                <a:alpha val="43137"/>
                              </a:srgbClr>
                            </a:outerShdw>
                          </a:effectLst>
                          <a:latin typeface="+mj-lt"/>
                        </a:rPr>
                        <a:t>3 years</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EE"/>
                    </a:solidFill>
                  </a:tcPr>
                </a:tc>
                <a:extLst>
                  <a:ext uri="{0D108BD9-81ED-4DB2-BD59-A6C34878D82A}">
                    <a16:rowId xmlns:a16="http://schemas.microsoft.com/office/drawing/2014/main" val="10004"/>
                  </a:ext>
                </a:extLst>
              </a:tr>
              <a:tr h="465311">
                <a:tc>
                  <a:txBody>
                    <a:bodyPr/>
                    <a:lstStyle/>
                    <a:p>
                      <a:r>
                        <a:rPr lang="en-US" sz="2800" b="1" dirty="0">
                          <a:solidFill>
                            <a:schemeClr val="bg1"/>
                          </a:solidFill>
                          <a:effectLst>
                            <a:outerShdw blurRad="38100" dist="38100" dir="2700000" algn="tl">
                              <a:srgbClr val="000000">
                                <a:alpha val="43137"/>
                              </a:srgbClr>
                            </a:outerShdw>
                          </a:effectLst>
                          <a:latin typeface="+mj-lt"/>
                        </a:rPr>
                        <a:t>D</a:t>
                      </a:r>
                      <a:r>
                        <a:rPr lang="en-US" sz="2600" b="1" baseline="0" dirty="0">
                          <a:solidFill>
                            <a:schemeClr val="bg1"/>
                          </a:solidFill>
                          <a:latin typeface="+mj-lt"/>
                        </a:rPr>
                        <a:t> – Lab Science</a:t>
                      </a:r>
                      <a:endParaRPr lang="en-US" sz="2600" b="1" dirty="0">
                        <a:solidFill>
                          <a:schemeClr val="bg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2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b="1" dirty="0">
                          <a:solidFill>
                            <a:schemeClr val="bg1"/>
                          </a:solidFill>
                          <a:effectLst>
                            <a:outerShdw blurRad="38100" dist="38100" dir="2700000" algn="tl">
                              <a:srgbClr val="000000">
                                <a:alpha val="43137"/>
                              </a:srgbClr>
                            </a:outerShdw>
                          </a:effectLst>
                          <a:latin typeface="+mj-lt"/>
                        </a:rPr>
                        <a:t>2 years</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5"/>
                  </a:ext>
                </a:extLst>
              </a:tr>
              <a:tr h="439911">
                <a:tc>
                  <a:txBody>
                    <a:bodyPr/>
                    <a:lstStyle/>
                    <a:p>
                      <a:pPr marL="336550" indent="-336550"/>
                      <a:r>
                        <a:rPr lang="en-US" sz="2800" b="1" dirty="0">
                          <a:solidFill>
                            <a:schemeClr val="bg1"/>
                          </a:solidFill>
                          <a:effectLst>
                            <a:outerShdw blurRad="38100" dist="38100" dir="2700000" algn="tl">
                              <a:srgbClr val="000000">
                                <a:alpha val="43137"/>
                              </a:srgbClr>
                            </a:outerShdw>
                          </a:effectLst>
                          <a:latin typeface="+mj-lt"/>
                        </a:rPr>
                        <a:t>E</a:t>
                      </a:r>
                      <a:r>
                        <a:rPr lang="en-US" sz="2600" b="1" dirty="0">
                          <a:solidFill>
                            <a:schemeClr val="bg1"/>
                          </a:solidFill>
                          <a:effectLst>
                            <a:outerShdw blurRad="38100" dist="38100" dir="2700000" algn="tl">
                              <a:srgbClr val="000000">
                                <a:alpha val="43137"/>
                              </a:srgbClr>
                            </a:outerShdw>
                          </a:effectLst>
                          <a:latin typeface="+mj-lt"/>
                        </a:rPr>
                        <a:t> </a:t>
                      </a:r>
                      <a:r>
                        <a:rPr lang="en-US" sz="2600" b="1" dirty="0">
                          <a:solidFill>
                            <a:schemeClr val="bg1"/>
                          </a:solidFill>
                          <a:latin typeface="+mj-lt"/>
                        </a:rPr>
                        <a:t>– Language other than English (LOTE)</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12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b="1" dirty="0">
                          <a:solidFill>
                            <a:schemeClr val="bg1"/>
                          </a:solidFill>
                          <a:effectLst>
                            <a:outerShdw blurRad="38100" dist="38100" dir="2700000" algn="tl">
                              <a:srgbClr val="000000">
                                <a:alpha val="43137"/>
                              </a:srgbClr>
                            </a:outerShdw>
                          </a:effectLst>
                          <a:latin typeface="+mj-lt"/>
                        </a:rPr>
                        <a:t>2 years</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6"/>
                  </a:ext>
                </a:extLst>
              </a:tr>
              <a:tr h="427211">
                <a:tc>
                  <a:txBody>
                    <a:bodyPr/>
                    <a:lstStyle/>
                    <a:p>
                      <a:pPr marL="288925" indent="-288925"/>
                      <a:r>
                        <a:rPr lang="en-US" sz="2800" b="1" dirty="0">
                          <a:solidFill>
                            <a:schemeClr val="bg2">
                              <a:lumMod val="25000"/>
                            </a:schemeClr>
                          </a:solidFill>
                          <a:effectLst>
                            <a:outerShdw blurRad="38100" dist="38100" dir="2700000" algn="tl">
                              <a:srgbClr val="000000">
                                <a:alpha val="43137"/>
                              </a:srgbClr>
                            </a:outerShdw>
                          </a:effectLst>
                          <a:latin typeface="+mj-lt"/>
                        </a:rPr>
                        <a:t>F</a:t>
                      </a:r>
                      <a:r>
                        <a:rPr lang="en-US" sz="2600" b="1" dirty="0">
                          <a:solidFill>
                            <a:schemeClr val="bg2">
                              <a:lumMod val="25000"/>
                            </a:schemeClr>
                          </a:solidFill>
                          <a:effectLst>
                            <a:outerShdw blurRad="38100" dist="38100" dir="2700000" algn="tl">
                              <a:srgbClr val="000000">
                                <a:alpha val="43137"/>
                              </a:srgbClr>
                            </a:outerShdw>
                          </a:effectLst>
                          <a:latin typeface="+mj-lt"/>
                        </a:rPr>
                        <a:t> </a:t>
                      </a:r>
                      <a:r>
                        <a:rPr lang="en-US" sz="2600" b="1" dirty="0">
                          <a:solidFill>
                            <a:schemeClr val="bg2">
                              <a:lumMod val="25000"/>
                            </a:schemeClr>
                          </a:solidFill>
                          <a:latin typeface="+mj-lt"/>
                        </a:rPr>
                        <a:t> –</a:t>
                      </a:r>
                      <a:r>
                        <a:rPr lang="en-US" sz="2600" b="1" baseline="0" dirty="0">
                          <a:solidFill>
                            <a:schemeClr val="bg2">
                              <a:lumMod val="25000"/>
                            </a:schemeClr>
                          </a:solidFill>
                          <a:latin typeface="+mj-lt"/>
                        </a:rPr>
                        <a:t> Visual and Performing Arts</a:t>
                      </a:r>
                      <a:endParaRPr lang="en-US" sz="2600" b="1" dirty="0">
                        <a:solidFill>
                          <a:schemeClr val="bg2">
                            <a:lumMod val="25000"/>
                          </a:schemeClr>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12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b="1" dirty="0">
                          <a:solidFill>
                            <a:schemeClr val="bg1"/>
                          </a:solidFill>
                          <a:effectLst>
                            <a:outerShdw blurRad="38100" dist="38100" dir="2700000" algn="tl">
                              <a:srgbClr val="000000">
                                <a:alpha val="43137"/>
                              </a:srgbClr>
                            </a:outerShdw>
                          </a:effectLst>
                          <a:latin typeface="+mj-lt"/>
                        </a:rPr>
                        <a:t>1 year</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7"/>
                  </a:ext>
                </a:extLst>
              </a:tr>
              <a:tr h="401811">
                <a:tc>
                  <a:txBody>
                    <a:bodyPr/>
                    <a:lstStyle/>
                    <a:p>
                      <a:pPr marL="336550" indent="-336550"/>
                      <a:r>
                        <a:rPr lang="en-US" sz="2800" b="1" dirty="0">
                          <a:solidFill>
                            <a:schemeClr val="bg1"/>
                          </a:solidFill>
                          <a:effectLst>
                            <a:outerShdw blurRad="38100" dist="38100" dir="2700000" algn="tl">
                              <a:srgbClr val="000000">
                                <a:alpha val="43137"/>
                              </a:srgbClr>
                            </a:outerShdw>
                          </a:effectLst>
                          <a:latin typeface="+mj-lt"/>
                        </a:rPr>
                        <a:t>G</a:t>
                      </a:r>
                      <a:r>
                        <a:rPr lang="en-US" sz="2600" b="1" dirty="0">
                          <a:solidFill>
                            <a:schemeClr val="bg1"/>
                          </a:solidFill>
                          <a:effectLst>
                            <a:outerShdw blurRad="38100" dist="38100" dir="2700000" algn="tl">
                              <a:srgbClr val="000000">
                                <a:alpha val="43137"/>
                              </a:srgbClr>
                            </a:outerShdw>
                          </a:effectLst>
                          <a:latin typeface="+mj-lt"/>
                        </a:rPr>
                        <a:t> </a:t>
                      </a:r>
                      <a:r>
                        <a:rPr lang="en-US" sz="2600" b="1" dirty="0">
                          <a:solidFill>
                            <a:schemeClr val="bg1"/>
                          </a:solidFill>
                          <a:latin typeface="+mj-lt"/>
                        </a:rPr>
                        <a:t>– College Preparatory</a:t>
                      </a:r>
                      <a:r>
                        <a:rPr lang="en-US" sz="2600" b="1" baseline="0" dirty="0">
                          <a:solidFill>
                            <a:schemeClr val="bg1"/>
                          </a:solidFill>
                          <a:latin typeface="+mj-lt"/>
                        </a:rPr>
                        <a:t> </a:t>
                      </a:r>
                      <a:r>
                        <a:rPr lang="en-US" sz="2600" b="1" dirty="0">
                          <a:solidFill>
                            <a:schemeClr val="bg1"/>
                          </a:solidFill>
                          <a:latin typeface="+mj-lt"/>
                        </a:rPr>
                        <a:t> Elective</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US" sz="12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b="1" dirty="0">
                          <a:solidFill>
                            <a:schemeClr val="bg1"/>
                          </a:solidFill>
                          <a:effectLst>
                            <a:outerShdw blurRad="38100" dist="38100" dir="2700000" algn="tl">
                              <a:srgbClr val="000000">
                                <a:alpha val="43137"/>
                              </a:srgbClr>
                            </a:outerShdw>
                          </a:effectLst>
                          <a:latin typeface="+mj-lt"/>
                        </a:rPr>
                        <a:t>1 year</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8"/>
                  </a:ext>
                </a:extLst>
              </a:tr>
              <a:tr h="389111">
                <a:tc>
                  <a:txBody>
                    <a:bodyPr/>
                    <a:lstStyle/>
                    <a:p>
                      <a:pPr marL="336550" indent="-336550"/>
                      <a:r>
                        <a:rPr lang="en-US" sz="2600" b="1" dirty="0">
                          <a:solidFill>
                            <a:schemeClr val="tx1"/>
                          </a:solidFill>
                          <a:latin typeface="+mj-lt"/>
                        </a:rPr>
                        <a:t>      Health</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b="1" dirty="0">
                          <a:solidFill>
                            <a:schemeClr val="tx1"/>
                          </a:solidFill>
                          <a:latin typeface="+mj-lt"/>
                        </a:rPr>
                        <a:t>½ year</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3245">
                <a:tc>
                  <a:txBody>
                    <a:bodyPr/>
                    <a:lstStyle/>
                    <a:p>
                      <a:pPr marL="336550" indent="-336550"/>
                      <a:r>
                        <a:rPr lang="en-US" sz="2600" b="1" dirty="0">
                          <a:solidFill>
                            <a:schemeClr val="tx1"/>
                          </a:solidFill>
                          <a:latin typeface="+mj-lt"/>
                        </a:rPr>
                        <a:t>      Service</a:t>
                      </a:r>
                      <a:r>
                        <a:rPr lang="en-US" sz="2600" b="1" baseline="0" dirty="0">
                          <a:solidFill>
                            <a:schemeClr val="tx1"/>
                          </a:solidFill>
                          <a:latin typeface="+mj-lt"/>
                        </a:rPr>
                        <a:t> Learning</a:t>
                      </a:r>
                      <a:endParaRPr lang="en-US" sz="26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latin typeface="+mn-lt"/>
                          <a:ea typeface="+mn-ea"/>
                          <a:cs typeface="+mn-cs"/>
                        </a:rPr>
                        <a:t>Non-Course Requirement</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7525">
                <a:tc>
                  <a:txBody>
                    <a:bodyPr/>
                    <a:lstStyle/>
                    <a:p>
                      <a:pPr marL="336550" indent="-336550"/>
                      <a:r>
                        <a:rPr lang="en-US" sz="2600" b="1" dirty="0">
                          <a:solidFill>
                            <a:schemeClr val="tx1"/>
                          </a:solidFill>
                          <a:latin typeface="+mj-lt"/>
                        </a:rPr>
                        <a:t>      Career Pathway Selection</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chemeClr val="tx1"/>
                        </a:solidFill>
                        <a:latin typeface="+mj-lt"/>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latin typeface="+mn-lt"/>
                          <a:ea typeface="+mn-ea"/>
                          <a:cs typeface="+mn-cs"/>
                        </a:rPr>
                        <a:t>Non-Course</a:t>
                      </a:r>
                      <a:r>
                        <a:rPr lang="en-US" sz="1700" b="1" kern="1200" baseline="0" dirty="0">
                          <a:solidFill>
                            <a:schemeClr val="tx1"/>
                          </a:solidFill>
                          <a:latin typeface="+mn-lt"/>
                          <a:ea typeface="+mn-ea"/>
                          <a:cs typeface="+mn-cs"/>
                        </a:rPr>
                        <a:t> Requirement</a:t>
                      </a:r>
                      <a:endParaRPr lang="en-US" sz="1700" b="1" kern="1200" dirty="0">
                        <a:solidFill>
                          <a:schemeClr val="tx1"/>
                        </a:solidFill>
                        <a:latin typeface="+mn-lt"/>
                        <a:ea typeface="+mn-ea"/>
                        <a:cs typeface="+mn-cs"/>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grpSp>
        <p:nvGrpSpPr>
          <p:cNvPr id="9" name="Group 8"/>
          <p:cNvGrpSpPr/>
          <p:nvPr/>
        </p:nvGrpSpPr>
        <p:grpSpPr>
          <a:xfrm>
            <a:off x="-304402" y="166368"/>
            <a:ext cx="1994830" cy="6381086"/>
            <a:chOff x="-14749" y="166369"/>
            <a:chExt cx="1994830" cy="6381086"/>
          </a:xfrm>
        </p:grpSpPr>
        <p:grpSp>
          <p:nvGrpSpPr>
            <p:cNvPr id="3" name="Group 2"/>
            <p:cNvGrpSpPr/>
            <p:nvPr/>
          </p:nvGrpSpPr>
          <p:grpSpPr>
            <a:xfrm>
              <a:off x="-14749" y="1401822"/>
              <a:ext cx="1994830" cy="3335279"/>
              <a:chOff x="0" y="1242399"/>
              <a:chExt cx="1994830" cy="3335279"/>
            </a:xfrm>
          </p:grpSpPr>
          <p:sp>
            <p:nvSpPr>
              <p:cNvPr id="19" name="Rectangle 18"/>
              <p:cNvSpPr/>
              <p:nvPr/>
            </p:nvSpPr>
            <p:spPr>
              <a:xfrm>
                <a:off x="0" y="2448373"/>
                <a:ext cx="1994830" cy="923330"/>
              </a:xfrm>
              <a:prstGeom prst="rect">
                <a:avLst/>
              </a:prstGeom>
              <a:noFill/>
            </p:spPr>
            <p:txBody>
              <a:bodyPr wrap="square" lIns="91440" tIns="45720" rIns="91440" bIns="45720">
                <a:spAutoFit/>
              </a:bodyPr>
              <a:lstStyle/>
              <a:p>
                <a:pPr algn="ctr"/>
                <a:r>
                  <a:rPr lang="en-US" sz="5400" b="1" spc="200" dirty="0">
                    <a:ln w="12700">
                      <a:noFill/>
                      <a:prstDash val="solid"/>
                    </a:ln>
                    <a:solidFill>
                      <a:prstClr val="black"/>
                    </a:solidFill>
                    <a:effectLst>
                      <a:outerShdw blurRad="38100" dist="38100" dir="2700000" algn="tl">
                        <a:srgbClr val="000000">
                          <a:alpha val="43137"/>
                        </a:srgbClr>
                      </a:outerShdw>
                    </a:effectLst>
                    <a:latin typeface="Tw Cen MT" panose="020B0602020104020603" pitchFamily="34" charset="0"/>
                    <a:cs typeface="JasmineUPC" panose="02020603050405020304" pitchFamily="18" charset="-34"/>
                  </a:rPr>
                  <a:t>A-G</a:t>
                </a:r>
              </a:p>
            </p:txBody>
          </p:sp>
          <p:sp>
            <p:nvSpPr>
              <p:cNvPr id="2" name="Left Brace 1"/>
              <p:cNvSpPr/>
              <p:nvPr/>
            </p:nvSpPr>
            <p:spPr>
              <a:xfrm>
                <a:off x="1616091" y="1242399"/>
                <a:ext cx="343451" cy="3335279"/>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solidFill>
                    <a:prstClr val="black"/>
                  </a:solidFill>
                </a:endParaRPr>
              </a:p>
            </p:txBody>
          </p:sp>
        </p:grpSp>
        <p:grpSp>
          <p:nvGrpSpPr>
            <p:cNvPr id="8" name="Group 7"/>
            <p:cNvGrpSpPr/>
            <p:nvPr/>
          </p:nvGrpSpPr>
          <p:grpSpPr>
            <a:xfrm>
              <a:off x="448200" y="4983052"/>
              <a:ext cx="1185501" cy="1564403"/>
              <a:chOff x="274474" y="5032304"/>
              <a:chExt cx="1185501" cy="1564403"/>
            </a:xfrm>
          </p:grpSpPr>
          <p:pic>
            <p:nvPicPr>
              <p:cNvPr id="18" name="Picture 2" descr="http://home.lausd.net/ourpages/auto/2014/6/6/56717223/LAUSD%20logo_wh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74" y="5032304"/>
                <a:ext cx="1185501" cy="1219279"/>
              </a:xfrm>
              <a:prstGeom prst="rect">
                <a:avLst/>
              </a:prstGeom>
              <a:noFill/>
              <a:extLst>
                <a:ext uri="{909E8E84-426E-40DD-AFC4-6F175D3DCCD1}">
                  <a14:hiddenFill xmlns:a14="http://schemas.microsoft.com/office/drawing/2010/main">
                    <a:solidFill>
                      <a:srgbClr val="FFFFFF"/>
                    </a:solidFill>
                  </a14:hiddenFill>
                </a:ext>
              </a:extLst>
            </p:spPr>
          </p:pic>
          <p:sp>
            <p:nvSpPr>
              <p:cNvPr id="14" name="Oval 4"/>
              <p:cNvSpPr/>
              <p:nvPr/>
            </p:nvSpPr>
            <p:spPr>
              <a:xfrm>
                <a:off x="452507" y="6176398"/>
                <a:ext cx="829433" cy="420309"/>
              </a:xfrm>
              <a:prstGeom prst="rect">
                <a:avLst/>
              </a:prstGeom>
              <a:noFill/>
              <a:ln>
                <a:noFill/>
              </a:ln>
              <a:effectLst/>
              <a:scene3d>
                <a:camera prst="orthographicFront">
                  <a:rot lat="0" lon="0" rev="0"/>
                </a:camera>
                <a:lightRig rig="contrasting" dir="t">
                  <a:rot lat="0" lon="0" rev="1200000"/>
                </a:lightRig>
              </a:scene3d>
              <a:sp3d/>
            </p:spPr>
            <p:txBody>
              <a:bodyPr spcFirstLastPara="0" vert="horz" wrap="square" lIns="0" tIns="0" rIns="0" bIns="0" numCol="1" spcCol="1270" anchor="ctr" anchorCtr="0">
                <a:noAutofit/>
              </a:bodyPr>
              <a:lstStyle/>
              <a:p>
                <a:pPr algn="ctr" defTabSz="2400300">
                  <a:lnSpc>
                    <a:spcPct val="90000"/>
                  </a:lnSpc>
                  <a:spcBef>
                    <a:spcPct val="0"/>
                  </a:spcBef>
                  <a:spcAft>
                    <a:spcPts val="600"/>
                  </a:spcAft>
                  <a:defRPr/>
                </a:pPr>
                <a:r>
                  <a:rPr lang="en-US" sz="2000" b="1" kern="0" dirty="0">
                    <a:solidFill>
                      <a:prstClr val="black"/>
                    </a:solidFill>
                    <a:effectLst>
                      <a:outerShdw blurRad="38100" dist="38100" dir="2700000" algn="tl">
                        <a:srgbClr val="000000">
                          <a:alpha val="43137"/>
                        </a:srgbClr>
                      </a:outerShdw>
                    </a:effectLst>
                    <a:latin typeface="Tw Cen MT" panose="020B0602020104020603" pitchFamily="34" charset="0"/>
                  </a:rPr>
                  <a:t>LAUSD</a:t>
                </a:r>
              </a:p>
            </p:txBody>
          </p:sp>
        </p:grpSp>
        <p:grpSp>
          <p:nvGrpSpPr>
            <p:cNvPr id="7" name="Group 6"/>
            <p:cNvGrpSpPr/>
            <p:nvPr/>
          </p:nvGrpSpPr>
          <p:grpSpPr>
            <a:xfrm>
              <a:off x="439355" y="166369"/>
              <a:ext cx="1086621" cy="1482968"/>
              <a:chOff x="328870" y="259735"/>
              <a:chExt cx="1086621" cy="1482968"/>
            </a:xfrm>
          </p:grpSpPr>
          <p:pic>
            <p:nvPicPr>
              <p:cNvPr id="1026" name="Picture 2" descr="https://upload.wikimedia.org/wikipedia/commons/thumb/0/0f/Seal_of_California.svg/2000px-Seal_of_California.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70" y="259735"/>
                <a:ext cx="1086621" cy="1085212"/>
              </a:xfrm>
              <a:prstGeom prst="rect">
                <a:avLst/>
              </a:prstGeom>
              <a:noFill/>
              <a:extLst>
                <a:ext uri="{909E8E84-426E-40DD-AFC4-6F175D3DCCD1}">
                  <a14:hiddenFill xmlns:a14="http://schemas.microsoft.com/office/drawing/2010/main">
                    <a:solidFill>
                      <a:srgbClr val="FFFFFF"/>
                    </a:solidFill>
                  </a14:hiddenFill>
                </a:ext>
              </a:extLst>
            </p:spPr>
          </p:pic>
          <p:sp>
            <p:nvSpPr>
              <p:cNvPr id="15" name="Oval 4"/>
              <p:cNvSpPr/>
              <p:nvPr/>
            </p:nvSpPr>
            <p:spPr>
              <a:xfrm>
                <a:off x="457463" y="1322394"/>
                <a:ext cx="829433" cy="420309"/>
              </a:xfrm>
              <a:prstGeom prst="rect">
                <a:avLst/>
              </a:prstGeom>
              <a:noFill/>
              <a:ln>
                <a:noFill/>
              </a:ln>
              <a:effectLst/>
              <a:scene3d>
                <a:camera prst="orthographicFront">
                  <a:rot lat="0" lon="0" rev="0"/>
                </a:camera>
                <a:lightRig rig="contrasting" dir="t">
                  <a:rot lat="0" lon="0" rev="1200000"/>
                </a:lightRig>
              </a:scene3d>
              <a:sp3d/>
            </p:spPr>
            <p:txBody>
              <a:bodyPr spcFirstLastPara="0" vert="horz" wrap="square" lIns="0" tIns="0" rIns="0" bIns="0" numCol="1" spcCol="1270" anchor="ctr" anchorCtr="0">
                <a:noAutofit/>
              </a:bodyPr>
              <a:lstStyle/>
              <a:p>
                <a:pPr algn="ctr" defTabSz="2400300">
                  <a:lnSpc>
                    <a:spcPct val="90000"/>
                  </a:lnSpc>
                  <a:spcBef>
                    <a:spcPct val="0"/>
                  </a:spcBef>
                  <a:spcAft>
                    <a:spcPts val="600"/>
                  </a:spcAft>
                  <a:defRPr/>
                </a:pPr>
                <a:r>
                  <a:rPr lang="en-US" sz="2000" b="1" kern="0" dirty="0">
                    <a:solidFill>
                      <a:prstClr val="black"/>
                    </a:solidFill>
                    <a:effectLst>
                      <a:outerShdw blurRad="38100" dist="38100" dir="2700000" algn="tl">
                        <a:srgbClr val="000000">
                          <a:alpha val="43137"/>
                        </a:srgbClr>
                      </a:outerShdw>
                    </a:effectLst>
                    <a:latin typeface="Tw Cen MT" panose="020B0602020104020603" pitchFamily="34" charset="0"/>
                  </a:rPr>
                  <a:t>CDE</a:t>
                </a:r>
              </a:p>
            </p:txBody>
          </p:sp>
        </p:grpSp>
      </p:grpSp>
      <p:sp>
        <p:nvSpPr>
          <p:cNvPr id="16" name="Rectangle 15"/>
          <p:cNvSpPr/>
          <p:nvPr/>
        </p:nvSpPr>
        <p:spPr>
          <a:xfrm>
            <a:off x="1564123" y="6528251"/>
            <a:ext cx="10610584" cy="276999"/>
          </a:xfrm>
          <a:prstGeom prst="rect">
            <a:avLst/>
          </a:prstGeom>
        </p:spPr>
        <p:txBody>
          <a:bodyPr wrap="square">
            <a:spAutoFit/>
          </a:bodyPr>
          <a:lstStyle/>
          <a:p>
            <a:pPr algn="ctr"/>
            <a:r>
              <a:rPr lang="en-US" sz="1200" b="1" dirty="0">
                <a:solidFill>
                  <a:prstClr val="black"/>
                </a:solidFill>
              </a:rPr>
              <a:t>* The California Department of Education requires an additional year of History/Social Science (</a:t>
            </a:r>
            <a:r>
              <a:rPr lang="en-US" sz="1200" b="1" i="1" dirty="0">
                <a:solidFill>
                  <a:prstClr val="black"/>
                </a:solidFill>
              </a:rPr>
              <a:t>Principles of American Democracy and Economics</a:t>
            </a:r>
            <a:r>
              <a:rPr lang="en-US" sz="1200" b="1" dirty="0">
                <a:solidFill>
                  <a:prstClr val="black"/>
                </a:solidFill>
              </a:rPr>
              <a:t>).</a:t>
            </a:r>
          </a:p>
        </p:txBody>
      </p:sp>
      <p:grpSp>
        <p:nvGrpSpPr>
          <p:cNvPr id="20" name="Group 19"/>
          <p:cNvGrpSpPr/>
          <p:nvPr/>
        </p:nvGrpSpPr>
        <p:grpSpPr>
          <a:xfrm>
            <a:off x="9312616" y="1609205"/>
            <a:ext cx="3077991" cy="3843840"/>
            <a:chOff x="8933998" y="1583800"/>
            <a:chExt cx="3238500" cy="3843840"/>
          </a:xfrm>
        </p:grpSpPr>
        <p:sp>
          <p:nvSpPr>
            <p:cNvPr id="21" name="Rectangle 20"/>
            <p:cNvSpPr/>
            <p:nvPr/>
          </p:nvSpPr>
          <p:spPr>
            <a:xfrm>
              <a:off x="8933998" y="2688429"/>
              <a:ext cx="3238500" cy="2739211"/>
            </a:xfrm>
            <a:prstGeom prst="rect">
              <a:avLst/>
            </a:prstGeom>
            <a:noFill/>
          </p:spPr>
          <p:txBody>
            <a:bodyPr wrap="square" lIns="91440" tIns="45720" rIns="91440" bIns="45720">
              <a:spAutoFit/>
            </a:bodyPr>
            <a:lstStyle/>
            <a:p>
              <a:pPr algn="ctr"/>
              <a:r>
                <a:rPr lang="en-US" sz="3600" b="1" spc="200" dirty="0">
                  <a:ln w="12700">
                    <a:noFill/>
                    <a:prstDash val="solid"/>
                  </a:ln>
                  <a:solidFill>
                    <a:prstClr val="black"/>
                  </a:solidFill>
                  <a:effectLst>
                    <a:outerShdw blurRad="38100" dist="38100" dir="2700000" algn="tl">
                      <a:srgbClr val="000000">
                        <a:alpha val="43137"/>
                      </a:srgbClr>
                    </a:outerShdw>
                  </a:effectLst>
                  <a:latin typeface="Tw Cen MT" panose="020B0602020104020603" pitchFamily="34" charset="0"/>
                  <a:cs typeface="JasmineUPC" panose="02020603050405020304" pitchFamily="18" charset="-34"/>
                </a:rPr>
                <a:t>The </a:t>
              </a:r>
              <a:r>
                <a:rPr lang="en-US" sz="4800" b="1" spc="200" dirty="0">
                  <a:ln w="12700">
                    <a:noFill/>
                    <a:prstDash val="solid"/>
                  </a:ln>
                  <a:solidFill>
                    <a:prstClr val="black"/>
                  </a:solidFill>
                  <a:effectLst>
                    <a:outerShdw blurRad="38100" dist="38100" dir="2700000" algn="tl">
                      <a:srgbClr val="000000">
                        <a:alpha val="43137"/>
                      </a:srgbClr>
                    </a:outerShdw>
                  </a:effectLst>
                  <a:latin typeface="Tw Cen MT" panose="020B0602020104020603" pitchFamily="34" charset="0"/>
                  <a:cs typeface="JasmineUPC" panose="02020603050405020304" pitchFamily="18" charset="-34"/>
                </a:rPr>
                <a:t>A-G</a:t>
              </a:r>
              <a:r>
                <a:rPr lang="en-US" sz="3600" b="1" spc="200" dirty="0">
                  <a:ln w="12700">
                    <a:noFill/>
                    <a:prstDash val="solid"/>
                  </a:ln>
                  <a:solidFill>
                    <a:prstClr val="black"/>
                  </a:solidFill>
                  <a:effectLst>
                    <a:outerShdw blurRad="38100" dist="38100" dir="2700000" algn="tl">
                      <a:srgbClr val="000000">
                        <a:alpha val="43137"/>
                      </a:srgbClr>
                    </a:outerShdw>
                  </a:effectLst>
                  <a:latin typeface="Tw Cen MT" panose="020B0602020104020603" pitchFamily="34" charset="0"/>
                  <a:cs typeface="JasmineUPC" panose="02020603050405020304" pitchFamily="18" charset="-34"/>
                </a:rPr>
                <a:t> </a:t>
              </a:r>
              <a:r>
                <a:rPr lang="en-US" sz="2400" b="1" i="1" spc="200" dirty="0">
                  <a:ln w="12700">
                    <a:noFill/>
                    <a:prstDash val="solid"/>
                  </a:ln>
                  <a:solidFill>
                    <a:prstClr val="black"/>
                  </a:solidFill>
                  <a:effectLst>
                    <a:outerShdw blurRad="38100" dist="38100" dir="2700000" algn="tl">
                      <a:srgbClr val="000000">
                        <a:alpha val="43137"/>
                      </a:srgbClr>
                    </a:outerShdw>
                  </a:effectLst>
                  <a:latin typeface="Tw Cen MT" panose="020B0602020104020603" pitchFamily="34" charset="0"/>
                  <a:cs typeface="JasmineUPC" panose="02020603050405020304" pitchFamily="18" charset="-34"/>
                </a:rPr>
                <a:t>Requirements</a:t>
              </a:r>
            </a:p>
            <a:p>
              <a:pPr algn="ctr"/>
              <a:r>
                <a:rPr lang="en-US" sz="2400" b="1" i="1" spc="200" dirty="0">
                  <a:ln w="12700">
                    <a:noFill/>
                    <a:prstDash val="solid"/>
                  </a:ln>
                  <a:solidFill>
                    <a:prstClr val="black"/>
                  </a:solidFill>
                  <a:effectLst>
                    <a:outerShdw blurRad="38100" dist="38100" dir="2700000" algn="tl">
                      <a:srgbClr val="000000">
                        <a:alpha val="43137"/>
                      </a:srgbClr>
                    </a:outerShdw>
                  </a:effectLst>
                  <a:latin typeface="Tw Cen MT" panose="020B0602020104020603" pitchFamily="34" charset="0"/>
                  <a:cs typeface="JasmineUPC" panose="02020603050405020304" pitchFamily="18" charset="-34"/>
                </a:rPr>
                <a:t>align with the</a:t>
              </a:r>
            </a:p>
            <a:p>
              <a:pPr algn="ctr"/>
              <a:r>
                <a:rPr lang="en-US" sz="2600" b="1" spc="200" dirty="0">
                  <a:ln w="12700">
                    <a:noFill/>
                    <a:prstDash val="solid"/>
                  </a:ln>
                  <a:solidFill>
                    <a:prstClr val="black"/>
                  </a:solidFill>
                  <a:effectLst>
                    <a:outerShdw blurRad="38100" dist="38100" dir="2700000" algn="tl">
                      <a:srgbClr val="000000">
                        <a:alpha val="43137"/>
                      </a:srgbClr>
                    </a:outerShdw>
                  </a:effectLst>
                  <a:latin typeface="Tw Cen MT" panose="020B0602020104020603" pitchFamily="34" charset="0"/>
                  <a:cs typeface="JasmineUPC" panose="02020603050405020304" pitchFamily="18" charset="-34"/>
                </a:rPr>
                <a:t>HIGH SCHOOL GRADUATION </a:t>
              </a:r>
              <a:r>
                <a:rPr lang="en-US" sz="2400" b="1" i="1" spc="200" dirty="0">
                  <a:ln w="12700">
                    <a:noFill/>
                    <a:prstDash val="solid"/>
                  </a:ln>
                  <a:solidFill>
                    <a:prstClr val="black"/>
                  </a:solidFill>
                  <a:effectLst>
                    <a:outerShdw blurRad="38100" dist="38100" dir="2700000" algn="tl">
                      <a:srgbClr val="000000">
                        <a:alpha val="43137"/>
                      </a:srgbClr>
                    </a:outerShdw>
                  </a:effectLst>
                  <a:latin typeface="Tw Cen MT" panose="020B0602020104020603" pitchFamily="34" charset="0"/>
                  <a:cs typeface="JasmineUPC" panose="02020603050405020304" pitchFamily="18" charset="-34"/>
                </a:rPr>
                <a:t>Requirements</a:t>
              </a:r>
              <a:endParaRPr lang="en-US" sz="2400" b="1" spc="200" dirty="0">
                <a:ln w="12700">
                  <a:noFill/>
                  <a:prstDash val="solid"/>
                </a:ln>
                <a:solidFill>
                  <a:prstClr val="black"/>
                </a:solidFill>
                <a:effectLst>
                  <a:outerShdw blurRad="38100" dist="38100" dir="2700000" algn="tl">
                    <a:srgbClr val="000000">
                      <a:alpha val="43137"/>
                    </a:srgbClr>
                  </a:outerShdw>
                </a:effectLst>
                <a:latin typeface="Tw Cen MT" panose="020B0602020104020603" pitchFamily="34" charset="0"/>
                <a:cs typeface="JasmineUPC" panose="02020603050405020304" pitchFamily="18" charset="-34"/>
              </a:endParaRPr>
            </a:p>
          </p:txBody>
        </p:sp>
        <p:pic>
          <p:nvPicPr>
            <p:cNvPr id="22" name="Picture 10" descr="http://cliparts.co/cliparts/kcM/n54/kcMn54KGi.jpg"/>
            <p:cNvPicPr>
              <a:picLocks noChangeAspect="1" noChangeArrowheads="1"/>
            </p:cNvPicPr>
            <p:nvPr/>
          </p:nvPicPr>
          <p:blipFill>
            <a:blip r:embed="rId5">
              <a:extLst>
                <a:ext uri="{28A0092B-C50C-407E-A947-70E740481C1C}">
                  <a14:useLocalDpi xmlns:a14="http://schemas.microsoft.com/office/drawing/2010/main" val="0"/>
                </a:ext>
              </a:extLst>
            </a:blip>
            <a:srcRect l="339" t="19553" r="4391" b="25844"/>
            <a:stretch>
              <a:fillRect/>
            </a:stretch>
          </p:blipFill>
          <p:spPr bwMode="auto">
            <a:xfrm rot="519286">
              <a:off x="9515980" y="1583800"/>
              <a:ext cx="2074537" cy="119652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Left Brace 16"/>
          <p:cNvSpPr/>
          <p:nvPr/>
        </p:nvSpPr>
        <p:spPr>
          <a:xfrm>
            <a:off x="1344048" y="448087"/>
            <a:ext cx="311092" cy="803493"/>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solidFill>
                <a:prstClr val="black"/>
              </a:solidFill>
            </a:endParaRPr>
          </a:p>
        </p:txBody>
      </p:sp>
      <p:sp>
        <p:nvSpPr>
          <p:cNvPr id="23" name="Left Brace 22"/>
          <p:cNvSpPr/>
          <p:nvPr/>
        </p:nvSpPr>
        <p:spPr>
          <a:xfrm>
            <a:off x="1408577" y="5005345"/>
            <a:ext cx="281851" cy="1331955"/>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375856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138"/>
          <a:stretch/>
        </p:blipFill>
        <p:spPr bwMode="auto">
          <a:xfrm>
            <a:off x="927274" y="1535888"/>
            <a:ext cx="10186987" cy="517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1516772" y="598040"/>
            <a:ext cx="9086850" cy="860425"/>
          </a:xfrm>
        </p:spPr>
        <p:txBody>
          <a:bodyPr>
            <a:noAutofit/>
          </a:bodyPr>
          <a:lstStyle/>
          <a:p>
            <a:pPr algn="ctr"/>
            <a:r>
              <a:rPr lang="en-US" sz="6600" b="1" dirty="0">
                <a:solidFill>
                  <a:schemeClr val="tx2"/>
                </a:solidFill>
                <a:cs typeface="Aharoni" panose="02010803020104030203" pitchFamily="2" charset="-79"/>
              </a:rPr>
              <a:t>DISTRICT GOALS</a:t>
            </a:r>
          </a:p>
        </p:txBody>
      </p:sp>
      <p:pic>
        <p:nvPicPr>
          <p:cNvPr id="6" name="Picture 2" descr="http://home.lausd.net/ourpages/auto/2014/6/6/56717223/LAUSD%20logo_wh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1883" y="4989612"/>
            <a:ext cx="1337017" cy="1384638"/>
          </a:xfrm>
          <a:prstGeom prst="rect">
            <a:avLst/>
          </a:prstGeom>
          <a:noFill/>
          <a:extLst>
            <a:ext uri="{909E8E84-426E-40DD-AFC4-6F175D3DCCD1}">
              <a14:hiddenFill xmlns:a14="http://schemas.microsoft.com/office/drawing/2010/main">
                <a:solidFill>
                  <a:srgbClr val="FFFFFF"/>
                </a:solidFill>
              </a14:hiddenFill>
            </a:ext>
          </a:extLst>
        </p:spPr>
      </p:pic>
      <p:sp>
        <p:nvSpPr>
          <p:cNvPr id="3" name="5-Point Star 2"/>
          <p:cNvSpPr/>
          <p:nvPr/>
        </p:nvSpPr>
        <p:spPr>
          <a:xfrm>
            <a:off x="3633849" y="1330036"/>
            <a:ext cx="1021278" cy="878774"/>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5-Point Star 6"/>
          <p:cNvSpPr/>
          <p:nvPr/>
        </p:nvSpPr>
        <p:spPr>
          <a:xfrm>
            <a:off x="10314778" y="1330036"/>
            <a:ext cx="1021278" cy="878774"/>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5-Point Star 7"/>
          <p:cNvSpPr/>
          <p:nvPr/>
        </p:nvSpPr>
        <p:spPr>
          <a:xfrm>
            <a:off x="6891646" y="1330036"/>
            <a:ext cx="1021278" cy="878774"/>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5-Point Star 8"/>
          <p:cNvSpPr/>
          <p:nvPr/>
        </p:nvSpPr>
        <p:spPr>
          <a:xfrm>
            <a:off x="5248893" y="3738822"/>
            <a:ext cx="1021278" cy="878774"/>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5-Point Star 9"/>
          <p:cNvSpPr/>
          <p:nvPr/>
        </p:nvSpPr>
        <p:spPr>
          <a:xfrm>
            <a:off x="8667667" y="3738822"/>
            <a:ext cx="1021278" cy="878774"/>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39832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5335531"/>
              </p:ext>
            </p:extLst>
          </p:nvPr>
        </p:nvGraphicFramePr>
        <p:xfrm>
          <a:off x="368298" y="898048"/>
          <a:ext cx="11582403" cy="4898049"/>
        </p:xfrm>
        <a:graphic>
          <a:graphicData uri="http://schemas.openxmlformats.org/drawingml/2006/table">
            <a:tbl>
              <a:tblPr firstRow="1" bandRow="1">
                <a:tableStyleId>{5940675A-B579-460E-94D1-54222C63F5DA}</a:tableStyleId>
              </a:tblPr>
              <a:tblGrid>
                <a:gridCol w="2628902">
                  <a:extLst>
                    <a:ext uri="{9D8B030D-6E8A-4147-A177-3AD203B41FA5}">
                      <a16:colId xmlns:a16="http://schemas.microsoft.com/office/drawing/2014/main" val="20000"/>
                    </a:ext>
                  </a:extLst>
                </a:gridCol>
                <a:gridCol w="292100">
                  <a:extLst>
                    <a:ext uri="{9D8B030D-6E8A-4147-A177-3AD203B41FA5}">
                      <a16:colId xmlns:a16="http://schemas.microsoft.com/office/drawing/2014/main" val="20001"/>
                    </a:ext>
                  </a:extLst>
                </a:gridCol>
                <a:gridCol w="2616200">
                  <a:extLst>
                    <a:ext uri="{9D8B030D-6E8A-4147-A177-3AD203B41FA5}">
                      <a16:colId xmlns:a16="http://schemas.microsoft.com/office/drawing/2014/main" val="20002"/>
                    </a:ext>
                  </a:extLst>
                </a:gridCol>
                <a:gridCol w="279400">
                  <a:extLst>
                    <a:ext uri="{9D8B030D-6E8A-4147-A177-3AD203B41FA5}">
                      <a16:colId xmlns:a16="http://schemas.microsoft.com/office/drawing/2014/main" val="20003"/>
                    </a:ext>
                  </a:extLst>
                </a:gridCol>
                <a:gridCol w="2794000">
                  <a:extLst>
                    <a:ext uri="{9D8B030D-6E8A-4147-A177-3AD203B41FA5}">
                      <a16:colId xmlns:a16="http://schemas.microsoft.com/office/drawing/2014/main" val="20004"/>
                    </a:ext>
                  </a:extLst>
                </a:gridCol>
                <a:gridCol w="279400">
                  <a:extLst>
                    <a:ext uri="{9D8B030D-6E8A-4147-A177-3AD203B41FA5}">
                      <a16:colId xmlns:a16="http://schemas.microsoft.com/office/drawing/2014/main" val="20005"/>
                    </a:ext>
                  </a:extLst>
                </a:gridCol>
                <a:gridCol w="1483361">
                  <a:extLst>
                    <a:ext uri="{9D8B030D-6E8A-4147-A177-3AD203B41FA5}">
                      <a16:colId xmlns:a16="http://schemas.microsoft.com/office/drawing/2014/main" val="20006"/>
                    </a:ext>
                  </a:extLst>
                </a:gridCol>
                <a:gridCol w="1209040">
                  <a:extLst>
                    <a:ext uri="{9D8B030D-6E8A-4147-A177-3AD203B41FA5}">
                      <a16:colId xmlns:a16="http://schemas.microsoft.com/office/drawing/2014/main" val="20007"/>
                    </a:ext>
                  </a:extLst>
                </a:gridCol>
              </a:tblGrid>
              <a:tr h="435452">
                <a:tc>
                  <a:txBody>
                    <a:bodyPr/>
                    <a:lstStyle/>
                    <a:p>
                      <a:pPr algn="ctr"/>
                      <a:r>
                        <a:rPr lang="en-US" sz="3100" b="1" dirty="0">
                          <a:solidFill>
                            <a:schemeClr val="tx1"/>
                          </a:solidFill>
                          <a:effectLst>
                            <a:outerShdw blurRad="38100" dist="38100" dir="2700000" algn="tl">
                              <a:srgbClr val="000000">
                                <a:alpha val="43137"/>
                              </a:srgbClr>
                            </a:outerShdw>
                          </a:effectLst>
                          <a:latin typeface="Tw Cen MT" panose="020B0602020104020603" pitchFamily="34" charset="0"/>
                        </a:rPr>
                        <a:t>9</a:t>
                      </a:r>
                      <a:r>
                        <a:rPr lang="en-US" sz="3100" b="1" baseline="30000" dirty="0">
                          <a:solidFill>
                            <a:schemeClr val="tx1"/>
                          </a:solidFill>
                          <a:effectLst>
                            <a:outerShdw blurRad="38100" dist="38100" dir="2700000" algn="tl">
                              <a:srgbClr val="000000">
                                <a:alpha val="43137"/>
                              </a:srgbClr>
                            </a:outerShdw>
                          </a:effectLst>
                          <a:latin typeface="Tw Cen MT" panose="020B0602020104020603" pitchFamily="34" charset="0"/>
                        </a:rPr>
                        <a:t>th</a:t>
                      </a:r>
                      <a:r>
                        <a:rPr lang="en-US" sz="3100" b="1" baseline="0" dirty="0">
                          <a:solidFill>
                            <a:schemeClr val="tx1"/>
                          </a:solidFill>
                          <a:effectLst>
                            <a:outerShdw blurRad="38100" dist="38100" dir="2700000" algn="tl">
                              <a:srgbClr val="000000">
                                <a:alpha val="43137"/>
                              </a:srgbClr>
                            </a:outerShdw>
                          </a:effectLst>
                          <a:latin typeface="Tw Cen MT" panose="020B0602020104020603" pitchFamily="34" charset="0"/>
                        </a:rPr>
                        <a:t> Grade</a:t>
                      </a:r>
                      <a:endParaRPr lang="en-US" sz="31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31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100" b="1" dirty="0">
                          <a:solidFill>
                            <a:schemeClr val="tx1"/>
                          </a:solidFill>
                          <a:effectLst>
                            <a:outerShdw blurRad="38100" dist="38100" dir="2700000" algn="tl">
                              <a:srgbClr val="000000">
                                <a:alpha val="43137"/>
                              </a:srgbClr>
                            </a:outerShdw>
                          </a:effectLst>
                          <a:latin typeface="Tw Cen MT" panose="020B0602020104020603" pitchFamily="34" charset="0"/>
                        </a:rPr>
                        <a:t>10</a:t>
                      </a:r>
                      <a:r>
                        <a:rPr lang="en-US" sz="3100" b="1" baseline="30000" dirty="0">
                          <a:solidFill>
                            <a:schemeClr val="tx1"/>
                          </a:solidFill>
                          <a:effectLst>
                            <a:outerShdw blurRad="38100" dist="38100" dir="2700000" algn="tl">
                              <a:srgbClr val="000000">
                                <a:alpha val="43137"/>
                              </a:srgbClr>
                            </a:outerShdw>
                          </a:effectLst>
                          <a:latin typeface="Tw Cen MT" panose="020B0602020104020603" pitchFamily="34" charset="0"/>
                        </a:rPr>
                        <a:t>th</a:t>
                      </a:r>
                      <a:r>
                        <a:rPr lang="en-US" sz="3100" b="1" dirty="0">
                          <a:solidFill>
                            <a:schemeClr val="tx1"/>
                          </a:solidFill>
                          <a:effectLst>
                            <a:outerShdw blurRad="38100" dist="38100" dir="2700000" algn="tl">
                              <a:srgbClr val="000000">
                                <a:alpha val="43137"/>
                              </a:srgbClr>
                            </a:outerShdw>
                          </a:effectLst>
                          <a:latin typeface="Tw Cen MT" panose="020B0602020104020603" pitchFamily="34" charset="0"/>
                        </a:rPr>
                        <a:t> Grade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31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100" b="1" dirty="0">
                          <a:solidFill>
                            <a:schemeClr val="tx1"/>
                          </a:solidFill>
                          <a:effectLst>
                            <a:outerShdw blurRad="38100" dist="38100" dir="2700000" algn="tl">
                              <a:srgbClr val="000000">
                                <a:alpha val="43137"/>
                              </a:srgbClr>
                            </a:outerShdw>
                          </a:effectLst>
                          <a:latin typeface="Tw Cen MT" panose="020B0602020104020603" pitchFamily="34" charset="0"/>
                        </a:rPr>
                        <a:t>11</a:t>
                      </a:r>
                      <a:r>
                        <a:rPr lang="en-US" sz="3100" b="1" baseline="30000" dirty="0">
                          <a:solidFill>
                            <a:schemeClr val="tx1"/>
                          </a:solidFill>
                          <a:effectLst>
                            <a:outerShdw blurRad="38100" dist="38100" dir="2700000" algn="tl">
                              <a:srgbClr val="000000">
                                <a:alpha val="43137"/>
                              </a:srgbClr>
                            </a:outerShdw>
                          </a:effectLst>
                          <a:latin typeface="Tw Cen MT" panose="020B0602020104020603" pitchFamily="34" charset="0"/>
                        </a:rPr>
                        <a:t>th</a:t>
                      </a:r>
                      <a:r>
                        <a:rPr lang="en-US" sz="3100" b="1" dirty="0">
                          <a:solidFill>
                            <a:schemeClr val="tx1"/>
                          </a:solidFill>
                          <a:effectLst>
                            <a:outerShdw blurRad="38100" dist="38100" dir="2700000" algn="tl">
                              <a:srgbClr val="000000">
                                <a:alpha val="43137"/>
                              </a:srgbClr>
                            </a:outerShdw>
                          </a:effectLst>
                          <a:latin typeface="Tw Cen MT" panose="020B0602020104020603" pitchFamily="34" charset="0"/>
                        </a:rPr>
                        <a:t> Grade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3100" b="1"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100" b="1" dirty="0">
                          <a:solidFill>
                            <a:schemeClr val="tx1"/>
                          </a:solidFill>
                          <a:effectLst>
                            <a:outerShdw blurRad="38100" dist="38100" dir="2700000" algn="tl">
                              <a:srgbClr val="000000">
                                <a:alpha val="43137"/>
                              </a:srgbClr>
                            </a:outerShdw>
                          </a:effectLst>
                          <a:latin typeface="Tw Cen MT" panose="020B0602020104020603" pitchFamily="34" charset="0"/>
                        </a:rPr>
                        <a:t>12</a:t>
                      </a:r>
                      <a:r>
                        <a:rPr lang="en-US" sz="3100" b="1" baseline="30000" dirty="0">
                          <a:solidFill>
                            <a:schemeClr val="tx1"/>
                          </a:solidFill>
                          <a:effectLst>
                            <a:outerShdw blurRad="38100" dist="38100" dir="2700000" algn="tl">
                              <a:srgbClr val="000000">
                                <a:alpha val="43137"/>
                              </a:srgbClr>
                            </a:outerShdw>
                          </a:effectLst>
                          <a:latin typeface="Tw Cen MT" panose="020B0602020104020603" pitchFamily="34" charset="0"/>
                        </a:rPr>
                        <a:t>th</a:t>
                      </a:r>
                      <a:r>
                        <a:rPr lang="en-US" sz="3100" b="1" dirty="0">
                          <a:solidFill>
                            <a:schemeClr val="tx1"/>
                          </a:solidFill>
                          <a:effectLst>
                            <a:outerShdw blurRad="38100" dist="38100" dir="2700000" algn="tl">
                              <a:srgbClr val="000000">
                                <a:alpha val="43137"/>
                              </a:srgbClr>
                            </a:outerShdw>
                          </a:effectLst>
                          <a:latin typeface="Tw Cen MT" panose="020B0602020104020603" pitchFamily="34" charset="0"/>
                        </a:rPr>
                        <a:t> Grade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endParaRPr lang="en-US"/>
                    </a:p>
                  </a:txBody>
                  <a:tcPr/>
                </a:tc>
                <a:extLst>
                  <a:ext uri="{0D108BD9-81ED-4DB2-BD59-A6C34878D82A}">
                    <a16:rowId xmlns:a16="http://schemas.microsoft.com/office/drawing/2014/main" val="10000"/>
                  </a:ext>
                </a:extLst>
              </a:tr>
              <a:tr h="561205">
                <a:tc>
                  <a:txBody>
                    <a:bodyPr/>
                    <a:lstStyle/>
                    <a:p>
                      <a:pPr algn="ctr"/>
                      <a:r>
                        <a:rPr lang="en-US" sz="2400" b="1" dirty="0">
                          <a:solidFill>
                            <a:schemeClr val="tx1"/>
                          </a:solidFill>
                          <a:effectLst/>
                          <a:latin typeface="Tw Cen MT" panose="020B0602020104020603" pitchFamily="34" charset="0"/>
                        </a:rPr>
                        <a:t>Physical Education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w Cen MT" panose="020B0602020104020603" pitchFamily="34" charset="0"/>
                        </a:rPr>
                        <a:t>Physical Education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rgbClr val="FFCC00"/>
                          </a:solidFill>
                          <a:effectLst>
                            <a:outerShdw blurRad="38100" dist="38100" dir="2700000" algn="tl">
                              <a:srgbClr val="000000">
                                <a:alpha val="43137"/>
                              </a:srgbClr>
                            </a:outerShdw>
                          </a:effectLst>
                          <a:latin typeface="+mn-lt"/>
                          <a:ea typeface="+mn-ea"/>
                          <a:cs typeface="+mn-cs"/>
                        </a:rPr>
                        <a:t>F</a:t>
                      </a:r>
                      <a:r>
                        <a:rPr lang="en-US" sz="2400" b="1" kern="1200" baseline="0" dirty="0">
                          <a:solidFill>
                            <a:srgbClr val="00B0F0"/>
                          </a:solidFill>
                          <a:effectLst/>
                          <a:latin typeface="+mn-lt"/>
                          <a:ea typeface="+mn-ea"/>
                          <a:cs typeface="+mn-cs"/>
                        </a:rPr>
                        <a:t> </a:t>
                      </a:r>
                      <a:r>
                        <a:rPr lang="en-US" sz="2400" b="1" kern="1200" baseline="0" dirty="0">
                          <a:solidFill>
                            <a:srgbClr val="87CB3D"/>
                          </a:solidFill>
                          <a:effectLst/>
                          <a:latin typeface="+mn-lt"/>
                          <a:ea typeface="+mn-ea"/>
                          <a:cs typeface="+mn-cs"/>
                        </a:rPr>
                        <a:t> </a:t>
                      </a:r>
                      <a:r>
                        <a:rPr lang="en-US" sz="2400" b="1" kern="1200" baseline="0" dirty="0">
                          <a:solidFill>
                            <a:schemeClr val="tx1"/>
                          </a:solidFill>
                          <a:effectLst/>
                          <a:latin typeface="+mn-lt"/>
                          <a:ea typeface="+mn-ea"/>
                          <a:cs typeface="+mn-cs"/>
                        </a:rPr>
                        <a:t>Visual/ Performing Arts</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w Cen MT" panose="020B0602020104020603" pitchFamily="34" charset="0"/>
                        </a:rPr>
                        <a:t>Health</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chemeClr val="tx1">
                              <a:lumMod val="50000"/>
                              <a:lumOff val="50000"/>
                            </a:schemeClr>
                          </a:solidFill>
                          <a:effectLst>
                            <a:outerShdw blurRad="38100" dist="38100" dir="2700000" algn="tl">
                              <a:srgbClr val="000000">
                                <a:alpha val="43137"/>
                              </a:srgbClr>
                            </a:outerShdw>
                          </a:effectLst>
                          <a:latin typeface="+mn-lt"/>
                          <a:ea typeface="+mn-ea"/>
                          <a:cs typeface="+mn-cs"/>
                        </a:rPr>
                        <a:t>D</a:t>
                      </a:r>
                      <a:endParaRPr lang="en-US" sz="2800" b="1" dirty="0">
                        <a:solidFill>
                          <a:schemeClr val="tx1">
                            <a:lumMod val="50000"/>
                            <a:lumOff val="50000"/>
                          </a:schemeClr>
                        </a:solidFill>
                        <a:effectLst>
                          <a:outerShdw blurRad="38100" dist="38100" dir="2700000" algn="tl">
                            <a:srgbClr val="000000">
                              <a:alpha val="43137"/>
                            </a:srgbClr>
                          </a:outerShdw>
                        </a:effectLst>
                        <a:latin typeface="Tw Cen MT" panose="020B0602020104020603"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1"/>
                  </a:ext>
                </a:extLst>
              </a:tr>
              <a:tr h="573676">
                <a:tc>
                  <a:txBody>
                    <a:bodyPr/>
                    <a:lstStyle/>
                    <a:p>
                      <a:pPr algn="ctr"/>
                      <a:r>
                        <a:rPr lang="en-US" sz="2400" b="1" dirty="0">
                          <a:solidFill>
                            <a:schemeClr val="tx1"/>
                          </a:solidFill>
                          <a:effectLst/>
                          <a:latin typeface="Tw Cen MT" panose="020B0602020104020603" pitchFamily="34" charset="0"/>
                        </a:rPr>
                        <a:t>History/Social</a:t>
                      </a:r>
                      <a:r>
                        <a:rPr lang="en-US" sz="2400" b="1" baseline="0" dirty="0">
                          <a:solidFill>
                            <a:schemeClr val="tx1"/>
                          </a:solidFill>
                          <a:effectLst/>
                          <a:latin typeface="Tw Cen MT" panose="020B0602020104020603" pitchFamily="34" charset="0"/>
                        </a:rPr>
                        <a:t> Science</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C00000"/>
                          </a:solidFill>
                          <a:effectLst>
                            <a:outerShdw blurRad="38100" dist="38100" dir="2700000" algn="tl">
                              <a:srgbClr val="000000">
                                <a:alpha val="43137"/>
                              </a:srgbClr>
                            </a:outerShdw>
                          </a:effectLst>
                          <a:latin typeface="+mn-lt"/>
                          <a:ea typeface="+mn-ea"/>
                          <a:cs typeface="+mn-cs"/>
                        </a:rPr>
                        <a:t>A</a:t>
                      </a:r>
                      <a:r>
                        <a:rPr lang="en-US" sz="2400" b="1" kern="1200" dirty="0">
                          <a:solidFill>
                            <a:schemeClr val="bg1"/>
                          </a:solidFill>
                          <a:effectLst/>
                          <a:latin typeface="+mn-lt"/>
                          <a:ea typeface="+mn-ea"/>
                          <a:cs typeface="+mn-cs"/>
                        </a:rPr>
                        <a:t> </a:t>
                      </a:r>
                      <a:r>
                        <a:rPr lang="en-US" sz="2400" b="1" dirty="0">
                          <a:solidFill>
                            <a:schemeClr val="tx1"/>
                          </a:solidFill>
                          <a:effectLst/>
                          <a:latin typeface="Tw Cen MT" panose="020B0602020104020603" pitchFamily="34" charset="0"/>
                        </a:rPr>
                        <a:t>History/Social</a:t>
                      </a:r>
                      <a:r>
                        <a:rPr lang="en-US" sz="2400" b="1" baseline="0" dirty="0">
                          <a:solidFill>
                            <a:schemeClr val="tx1"/>
                          </a:solidFill>
                          <a:effectLst/>
                          <a:latin typeface="Tw Cen MT" panose="020B0602020104020603" pitchFamily="34" charset="0"/>
                        </a:rPr>
                        <a:t> Science</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C00000"/>
                          </a:solidFill>
                          <a:effectLst>
                            <a:outerShdw blurRad="38100" dist="38100" dir="2700000" algn="tl">
                              <a:srgbClr val="000000">
                                <a:alpha val="43137"/>
                              </a:srgbClr>
                            </a:outerShdw>
                          </a:effectLst>
                          <a:latin typeface="+mn-lt"/>
                          <a:ea typeface="+mn-ea"/>
                          <a:cs typeface="+mn-cs"/>
                        </a:rPr>
                        <a:t>A</a:t>
                      </a:r>
                      <a:r>
                        <a:rPr lang="en-US" sz="2400" b="1" kern="1200" dirty="0">
                          <a:solidFill>
                            <a:schemeClr val="bg1"/>
                          </a:solidFill>
                          <a:effectLst/>
                          <a:latin typeface="+mn-lt"/>
                          <a:ea typeface="+mn-ea"/>
                          <a:cs typeface="+mn-cs"/>
                        </a:rPr>
                        <a:t> </a:t>
                      </a:r>
                      <a:r>
                        <a:rPr lang="en-US" sz="2400" b="1" dirty="0">
                          <a:solidFill>
                            <a:schemeClr val="tx1"/>
                          </a:solidFill>
                          <a:effectLst/>
                          <a:latin typeface="Tw Cen MT" panose="020B0602020104020603" pitchFamily="34" charset="0"/>
                        </a:rPr>
                        <a:t>History/Social</a:t>
                      </a:r>
                      <a:r>
                        <a:rPr lang="en-US" sz="2400" b="1" baseline="0" dirty="0">
                          <a:solidFill>
                            <a:schemeClr val="tx1"/>
                          </a:solidFill>
                          <a:effectLst/>
                          <a:latin typeface="Tw Cen MT" panose="020B0602020104020603" pitchFamily="34" charset="0"/>
                        </a:rPr>
                        <a:t> Science</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chemeClr val="tx1">
                              <a:lumMod val="50000"/>
                              <a:lumOff val="50000"/>
                            </a:schemeClr>
                          </a:solidFill>
                          <a:effectLst>
                            <a:outerShdw blurRad="38100" dist="38100" dir="2700000" algn="tl">
                              <a:srgbClr val="000000">
                                <a:alpha val="43137"/>
                              </a:srgbClr>
                            </a:outerShdw>
                          </a:effectLst>
                          <a:latin typeface="+mn-lt"/>
                          <a:ea typeface="+mn-ea"/>
                          <a:cs typeface="+mn-cs"/>
                        </a:rPr>
                        <a:t>D </a:t>
                      </a:r>
                      <a:r>
                        <a:rPr lang="en-US" sz="2400" b="1" kern="1200" baseline="0" dirty="0">
                          <a:solidFill>
                            <a:schemeClr val="tx1"/>
                          </a:solidFill>
                          <a:effectLst/>
                          <a:latin typeface="+mn-lt"/>
                          <a:ea typeface="+mn-ea"/>
                          <a:cs typeface="+mn-cs"/>
                        </a:rPr>
                        <a:t>College Prep Elective</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2"/>
                  </a:ext>
                </a:extLst>
              </a:tr>
              <a:tr h="548734">
                <a:tc>
                  <a:txBody>
                    <a:bodyPr/>
                    <a:lstStyle/>
                    <a:p>
                      <a:pPr algn="ctr"/>
                      <a:r>
                        <a:rPr lang="en-US" sz="2800" b="1" kern="1200" dirty="0">
                          <a:solidFill>
                            <a:srgbClr val="87CB3D"/>
                          </a:solidFill>
                          <a:effectLst>
                            <a:outerShdw blurRad="38100" dist="38100" dir="2700000" algn="tl">
                              <a:srgbClr val="000000">
                                <a:alpha val="43137"/>
                              </a:srgbClr>
                            </a:outerShdw>
                          </a:effectLst>
                          <a:latin typeface="+mn-lt"/>
                          <a:ea typeface="+mn-ea"/>
                          <a:cs typeface="+mn-cs"/>
                        </a:rPr>
                        <a:t>B</a:t>
                      </a:r>
                      <a:r>
                        <a:rPr lang="en-US" sz="2400" b="1" kern="1200" baseline="0" dirty="0">
                          <a:solidFill>
                            <a:srgbClr val="87CB3D"/>
                          </a:solidFill>
                          <a:effectLst/>
                          <a:latin typeface="+mn-lt"/>
                          <a:ea typeface="+mn-ea"/>
                          <a:cs typeface="+mn-cs"/>
                        </a:rPr>
                        <a:t> </a:t>
                      </a:r>
                      <a:r>
                        <a:rPr lang="en-US" sz="2400" b="1" kern="1200" baseline="0" dirty="0">
                          <a:solidFill>
                            <a:schemeClr val="tx1"/>
                          </a:solidFill>
                          <a:effectLst/>
                          <a:latin typeface="+mn-lt"/>
                          <a:ea typeface="+mn-ea"/>
                          <a:cs typeface="+mn-cs"/>
                        </a:rPr>
                        <a:t>English</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87CB3D"/>
                          </a:solidFill>
                          <a:effectLst>
                            <a:outerShdw blurRad="38100" dist="38100" dir="2700000" algn="tl">
                              <a:srgbClr val="000000">
                                <a:alpha val="43137"/>
                              </a:srgbClr>
                            </a:outerShdw>
                          </a:effectLst>
                          <a:latin typeface="+mn-lt"/>
                          <a:ea typeface="+mn-ea"/>
                          <a:cs typeface="+mn-cs"/>
                        </a:rPr>
                        <a:t>B</a:t>
                      </a:r>
                      <a:r>
                        <a:rPr lang="en-US" sz="2400" b="1" kern="1200" baseline="0" dirty="0">
                          <a:solidFill>
                            <a:srgbClr val="87CB3D"/>
                          </a:solidFill>
                          <a:effectLst/>
                          <a:latin typeface="+mn-lt"/>
                          <a:ea typeface="+mn-ea"/>
                          <a:cs typeface="+mn-cs"/>
                        </a:rPr>
                        <a:t> </a:t>
                      </a:r>
                      <a:r>
                        <a:rPr lang="en-US" sz="2400" b="1" kern="1200" baseline="0" dirty="0">
                          <a:solidFill>
                            <a:schemeClr val="tx1"/>
                          </a:solidFill>
                          <a:effectLst/>
                          <a:latin typeface="+mn-lt"/>
                          <a:ea typeface="+mn-ea"/>
                          <a:cs typeface="+mn-cs"/>
                        </a:rPr>
                        <a:t>English</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87CB3D"/>
                          </a:solidFill>
                          <a:effectLst>
                            <a:outerShdw blurRad="38100" dist="38100" dir="2700000" algn="tl">
                              <a:srgbClr val="000000">
                                <a:alpha val="43137"/>
                              </a:srgbClr>
                            </a:outerShdw>
                          </a:effectLst>
                          <a:latin typeface="+mn-lt"/>
                          <a:ea typeface="+mn-ea"/>
                          <a:cs typeface="+mn-cs"/>
                        </a:rPr>
                        <a:t>B</a:t>
                      </a:r>
                      <a:r>
                        <a:rPr lang="en-US" sz="2400" b="1" kern="1200" baseline="0" dirty="0">
                          <a:solidFill>
                            <a:srgbClr val="87CB3D"/>
                          </a:solidFill>
                          <a:effectLst/>
                          <a:latin typeface="+mn-lt"/>
                          <a:ea typeface="+mn-ea"/>
                          <a:cs typeface="+mn-cs"/>
                        </a:rPr>
                        <a:t> </a:t>
                      </a:r>
                      <a:r>
                        <a:rPr lang="en-US" sz="2400" b="1" kern="1200" baseline="0" dirty="0">
                          <a:solidFill>
                            <a:schemeClr val="tx1"/>
                          </a:solidFill>
                          <a:effectLst/>
                          <a:latin typeface="+mn-lt"/>
                          <a:ea typeface="+mn-ea"/>
                          <a:cs typeface="+mn-cs"/>
                        </a:rPr>
                        <a:t>English</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87CB3D"/>
                          </a:solidFill>
                          <a:effectLst>
                            <a:outerShdw blurRad="38100" dist="38100" dir="2700000" algn="tl">
                              <a:srgbClr val="000000">
                                <a:alpha val="43137"/>
                              </a:srgbClr>
                            </a:outerShdw>
                          </a:effectLst>
                          <a:latin typeface="+mn-lt"/>
                          <a:ea typeface="+mn-ea"/>
                          <a:cs typeface="+mn-cs"/>
                        </a:rPr>
                        <a:t>B</a:t>
                      </a:r>
                      <a:r>
                        <a:rPr lang="en-US" sz="2400" b="1" kern="1200" baseline="0" dirty="0">
                          <a:solidFill>
                            <a:srgbClr val="87CB3D"/>
                          </a:solidFill>
                          <a:effectLst/>
                          <a:latin typeface="+mn-lt"/>
                          <a:ea typeface="+mn-ea"/>
                          <a:cs typeface="+mn-cs"/>
                        </a:rPr>
                        <a:t> </a:t>
                      </a:r>
                      <a:r>
                        <a:rPr lang="en-US" sz="2400" b="1" kern="1200" baseline="0" dirty="0">
                          <a:solidFill>
                            <a:schemeClr val="tx1"/>
                          </a:solidFill>
                          <a:effectLst/>
                          <a:latin typeface="+mn-lt"/>
                          <a:ea typeface="+mn-ea"/>
                          <a:cs typeface="+mn-cs"/>
                        </a:rPr>
                        <a:t>English</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3"/>
                  </a:ext>
                </a:extLst>
              </a:tr>
              <a:tr h="5736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rgbClr val="00B0F0"/>
                          </a:solidFill>
                          <a:effectLst>
                            <a:outerShdw blurRad="38100" dist="38100" dir="2700000" algn="tl">
                              <a:srgbClr val="000000">
                                <a:alpha val="43137"/>
                              </a:srgbClr>
                            </a:outerShdw>
                          </a:effectLst>
                          <a:latin typeface="+mn-lt"/>
                          <a:ea typeface="+mn-ea"/>
                          <a:cs typeface="+mn-cs"/>
                        </a:rPr>
                        <a:t>C</a:t>
                      </a:r>
                      <a:r>
                        <a:rPr lang="en-US" sz="2400" b="1" kern="1200" baseline="0" dirty="0">
                          <a:solidFill>
                            <a:srgbClr val="87CB3D"/>
                          </a:solidFill>
                          <a:effectLst/>
                          <a:latin typeface="+mn-lt"/>
                          <a:ea typeface="+mn-ea"/>
                          <a:cs typeface="+mn-cs"/>
                        </a:rPr>
                        <a:t> </a:t>
                      </a:r>
                      <a:r>
                        <a:rPr lang="en-US" sz="2400" b="1" kern="1200" baseline="0" dirty="0">
                          <a:solidFill>
                            <a:schemeClr val="tx1"/>
                          </a:solidFill>
                          <a:effectLst/>
                          <a:latin typeface="+mn-lt"/>
                          <a:ea typeface="+mn-ea"/>
                          <a:cs typeface="+mn-cs"/>
                        </a:rPr>
                        <a:t>Mathematics</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rgbClr val="00B0F0"/>
                          </a:solidFill>
                          <a:effectLst>
                            <a:outerShdw blurRad="38100" dist="38100" dir="2700000" algn="tl">
                              <a:srgbClr val="000000">
                                <a:alpha val="43137"/>
                              </a:srgbClr>
                            </a:outerShdw>
                          </a:effectLst>
                          <a:latin typeface="+mn-lt"/>
                          <a:ea typeface="+mn-ea"/>
                          <a:cs typeface="+mn-cs"/>
                        </a:rPr>
                        <a:t>C</a:t>
                      </a:r>
                      <a:r>
                        <a:rPr lang="en-US" sz="2800" b="1" kern="1200" baseline="0" dirty="0">
                          <a:solidFill>
                            <a:srgbClr val="87CB3D"/>
                          </a:solidFill>
                          <a:effectLst>
                            <a:outerShdw blurRad="38100" dist="38100" dir="2700000" algn="tl">
                              <a:srgbClr val="000000">
                                <a:alpha val="43137"/>
                              </a:srgbClr>
                            </a:outerShdw>
                          </a:effectLst>
                          <a:latin typeface="+mn-lt"/>
                          <a:ea typeface="+mn-ea"/>
                          <a:cs typeface="+mn-cs"/>
                        </a:rPr>
                        <a:t> </a:t>
                      </a:r>
                      <a:r>
                        <a:rPr lang="en-US" sz="2400" b="1" kern="1200" baseline="0" dirty="0">
                          <a:solidFill>
                            <a:schemeClr val="tx1"/>
                          </a:solidFill>
                          <a:effectLst/>
                          <a:latin typeface="+mn-lt"/>
                          <a:ea typeface="+mn-ea"/>
                          <a:cs typeface="+mn-cs"/>
                        </a:rPr>
                        <a:t>Mathematics</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rgbClr val="00B0F0"/>
                          </a:solidFill>
                          <a:effectLst>
                            <a:outerShdw blurRad="38100" dist="38100" dir="2700000" algn="tl">
                              <a:srgbClr val="000000">
                                <a:alpha val="43137"/>
                              </a:srgbClr>
                            </a:outerShdw>
                          </a:effectLst>
                          <a:latin typeface="+mn-lt"/>
                          <a:ea typeface="+mn-ea"/>
                          <a:cs typeface="+mn-cs"/>
                        </a:rPr>
                        <a:t>C</a:t>
                      </a:r>
                      <a:r>
                        <a:rPr lang="en-US" sz="2800" b="1" kern="1200" baseline="0" dirty="0">
                          <a:solidFill>
                            <a:srgbClr val="87CB3D"/>
                          </a:solidFill>
                          <a:effectLst>
                            <a:outerShdw blurRad="38100" dist="38100" dir="2700000" algn="tl">
                              <a:srgbClr val="000000">
                                <a:alpha val="43137"/>
                              </a:srgbClr>
                            </a:outerShdw>
                          </a:effectLst>
                          <a:latin typeface="+mn-lt"/>
                          <a:ea typeface="+mn-ea"/>
                          <a:cs typeface="+mn-cs"/>
                        </a:rPr>
                        <a:t> </a:t>
                      </a:r>
                      <a:r>
                        <a:rPr lang="en-US" sz="2400" b="1" kern="1200" baseline="0" dirty="0">
                          <a:solidFill>
                            <a:schemeClr val="tx1"/>
                          </a:solidFill>
                          <a:effectLst/>
                          <a:latin typeface="+mn-lt"/>
                          <a:ea typeface="+mn-ea"/>
                          <a:cs typeface="+mn-cs"/>
                        </a:rPr>
                        <a:t>Mathematics</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rgbClr val="00B0F0"/>
                          </a:solidFill>
                          <a:effectLst>
                            <a:outerShdw blurRad="38100" dist="38100" dir="2700000" algn="tl">
                              <a:srgbClr val="000000">
                                <a:alpha val="43137"/>
                              </a:srgbClr>
                            </a:outerShdw>
                          </a:effectLst>
                          <a:latin typeface="+mn-lt"/>
                          <a:ea typeface="+mn-ea"/>
                          <a:cs typeface="+mn-cs"/>
                        </a:rPr>
                        <a:t>C</a:t>
                      </a:r>
                      <a:r>
                        <a:rPr lang="en-US" sz="2800" b="1" kern="1200" baseline="0" dirty="0">
                          <a:solidFill>
                            <a:srgbClr val="87CB3D"/>
                          </a:solidFill>
                          <a:effectLst>
                            <a:outerShdw blurRad="38100" dist="38100" dir="2700000" algn="tl">
                              <a:srgbClr val="000000">
                                <a:alpha val="43137"/>
                              </a:srgbClr>
                            </a:outerShdw>
                          </a:effectLst>
                          <a:latin typeface="+mn-lt"/>
                          <a:ea typeface="+mn-ea"/>
                          <a:cs typeface="+mn-cs"/>
                        </a:rPr>
                        <a:t> </a:t>
                      </a:r>
                      <a:r>
                        <a:rPr lang="en-US" sz="2400" b="1" kern="1200" baseline="0" dirty="0">
                          <a:solidFill>
                            <a:schemeClr val="tx1"/>
                          </a:solidFill>
                          <a:effectLst/>
                          <a:latin typeface="+mn-lt"/>
                          <a:ea typeface="+mn-ea"/>
                          <a:cs typeface="+mn-cs"/>
                        </a:rPr>
                        <a:t>Mathematics</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4"/>
                  </a:ext>
                </a:extLst>
              </a:tr>
              <a:tr h="5599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chemeClr val="accent4"/>
                          </a:solidFill>
                          <a:effectLst>
                            <a:outerShdw blurRad="38100" dist="38100" dir="2700000" algn="tl">
                              <a:srgbClr val="000000">
                                <a:alpha val="43137"/>
                              </a:srgbClr>
                            </a:outerShdw>
                          </a:effectLst>
                          <a:latin typeface="+mn-lt"/>
                          <a:ea typeface="+mn-ea"/>
                          <a:cs typeface="+mn-cs"/>
                        </a:rPr>
                        <a:t>D</a:t>
                      </a:r>
                      <a:r>
                        <a:rPr lang="en-US" sz="2400" b="1" kern="1200" baseline="0" dirty="0">
                          <a:solidFill>
                            <a:srgbClr val="87CB3D"/>
                          </a:solidFill>
                          <a:effectLst/>
                          <a:latin typeface="+mn-lt"/>
                          <a:ea typeface="+mn-ea"/>
                          <a:cs typeface="+mn-cs"/>
                        </a:rPr>
                        <a:t> </a:t>
                      </a:r>
                      <a:r>
                        <a:rPr lang="en-US" sz="2400" b="1" kern="1200" baseline="0" dirty="0">
                          <a:solidFill>
                            <a:schemeClr val="tx1"/>
                          </a:solidFill>
                          <a:effectLst/>
                          <a:latin typeface="+mn-lt"/>
                          <a:ea typeface="+mn-ea"/>
                          <a:cs typeface="+mn-cs"/>
                        </a:rPr>
                        <a:t>Lab Sciences</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chemeClr val="accent4"/>
                          </a:solidFill>
                          <a:effectLst>
                            <a:outerShdw blurRad="38100" dist="38100" dir="2700000" algn="tl">
                              <a:srgbClr val="000000">
                                <a:alpha val="43137"/>
                              </a:srgbClr>
                            </a:outerShdw>
                          </a:effectLst>
                          <a:latin typeface="+mn-lt"/>
                          <a:ea typeface="+mn-ea"/>
                          <a:cs typeface="+mn-cs"/>
                        </a:rPr>
                        <a:t>D</a:t>
                      </a:r>
                      <a:r>
                        <a:rPr lang="en-US" sz="2800" b="1" kern="1200" baseline="0" dirty="0">
                          <a:solidFill>
                            <a:srgbClr val="87CB3D"/>
                          </a:solidFill>
                          <a:effectLst>
                            <a:outerShdw blurRad="38100" dist="38100" dir="2700000" algn="tl">
                              <a:srgbClr val="000000">
                                <a:alpha val="43137"/>
                              </a:srgbClr>
                            </a:outerShdw>
                          </a:effectLst>
                          <a:latin typeface="+mn-lt"/>
                          <a:ea typeface="+mn-ea"/>
                          <a:cs typeface="+mn-cs"/>
                        </a:rPr>
                        <a:t> </a:t>
                      </a:r>
                      <a:r>
                        <a:rPr lang="en-US" sz="2400" b="1" kern="1200" baseline="0" dirty="0">
                          <a:solidFill>
                            <a:schemeClr val="tx1"/>
                          </a:solidFill>
                          <a:effectLst/>
                          <a:latin typeface="+mn-lt"/>
                          <a:ea typeface="+mn-ea"/>
                          <a:cs typeface="+mn-cs"/>
                        </a:rPr>
                        <a:t>Lab Sciences</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chemeClr val="accent4"/>
                          </a:solidFill>
                          <a:effectLst>
                            <a:outerShdw blurRad="38100" dist="38100" dir="2700000" algn="tl">
                              <a:srgbClr val="000000">
                                <a:alpha val="43137"/>
                              </a:srgbClr>
                            </a:outerShdw>
                          </a:effectLst>
                          <a:latin typeface="+mn-lt"/>
                          <a:ea typeface="+mn-ea"/>
                          <a:cs typeface="+mn-cs"/>
                        </a:rPr>
                        <a:t>D</a:t>
                      </a:r>
                      <a:r>
                        <a:rPr lang="en-US" sz="2400" b="1" kern="1200" baseline="0" dirty="0">
                          <a:solidFill>
                            <a:srgbClr val="87CB3D"/>
                          </a:solidFill>
                          <a:effectLst/>
                          <a:latin typeface="+mn-lt"/>
                          <a:ea typeface="+mn-ea"/>
                          <a:cs typeface="+mn-cs"/>
                        </a:rPr>
                        <a:t> </a:t>
                      </a:r>
                      <a:r>
                        <a:rPr lang="en-US" sz="2400" b="1" kern="1200" baseline="0" dirty="0">
                          <a:solidFill>
                            <a:schemeClr val="tx1"/>
                          </a:solidFill>
                          <a:effectLst/>
                          <a:latin typeface="+mn-lt"/>
                          <a:ea typeface="+mn-ea"/>
                          <a:cs typeface="+mn-cs"/>
                        </a:rPr>
                        <a:t>Lab Sciences</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chemeClr val="accent4"/>
                          </a:solidFill>
                          <a:effectLst>
                            <a:outerShdw blurRad="38100" dist="38100" dir="2700000" algn="tl">
                              <a:srgbClr val="000000">
                                <a:alpha val="43137"/>
                              </a:srgbClr>
                            </a:outerShdw>
                          </a:effectLst>
                          <a:latin typeface="+mn-lt"/>
                          <a:ea typeface="+mn-ea"/>
                          <a:cs typeface="+mn-cs"/>
                        </a:rPr>
                        <a:t>D</a:t>
                      </a:r>
                      <a:r>
                        <a:rPr lang="en-US" sz="2400" b="1" kern="1200" baseline="0" dirty="0">
                          <a:solidFill>
                            <a:srgbClr val="87CB3D"/>
                          </a:solidFill>
                          <a:effectLst/>
                          <a:latin typeface="+mn-lt"/>
                          <a:ea typeface="+mn-ea"/>
                          <a:cs typeface="+mn-cs"/>
                        </a:rPr>
                        <a:t> </a:t>
                      </a:r>
                      <a:r>
                        <a:rPr lang="en-US" sz="2400" b="1" kern="1200" baseline="0" dirty="0">
                          <a:solidFill>
                            <a:schemeClr val="tx1"/>
                          </a:solidFill>
                          <a:effectLst/>
                          <a:latin typeface="+mn-lt"/>
                          <a:ea typeface="+mn-ea"/>
                          <a:cs typeface="+mn-cs"/>
                        </a:rPr>
                        <a:t>Lab Sciences</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10005"/>
                  </a:ext>
                </a:extLst>
              </a:tr>
              <a:tr h="6342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chemeClr val="accent6">
                              <a:lumMod val="75000"/>
                            </a:schemeClr>
                          </a:solidFill>
                          <a:effectLst>
                            <a:outerShdw blurRad="38100" dist="38100" dir="2700000" algn="tl">
                              <a:srgbClr val="000000">
                                <a:alpha val="43137"/>
                              </a:srgbClr>
                            </a:outerShdw>
                          </a:effectLst>
                          <a:latin typeface="+mn-lt"/>
                          <a:ea typeface="+mn-ea"/>
                          <a:cs typeface="+mn-cs"/>
                        </a:rPr>
                        <a:t>E</a:t>
                      </a:r>
                      <a:r>
                        <a:rPr lang="en-US" sz="2400" b="1" kern="1200" baseline="0" dirty="0">
                          <a:solidFill>
                            <a:schemeClr val="accent6">
                              <a:lumMod val="75000"/>
                            </a:schemeClr>
                          </a:solidFill>
                          <a:effectLst/>
                          <a:latin typeface="+mn-lt"/>
                          <a:ea typeface="+mn-ea"/>
                          <a:cs typeface="+mn-cs"/>
                        </a:rPr>
                        <a:t> </a:t>
                      </a:r>
                      <a:r>
                        <a:rPr lang="en-US" sz="2400" b="1" kern="1200" baseline="0" dirty="0">
                          <a:solidFill>
                            <a:schemeClr val="tx1"/>
                          </a:solidFill>
                          <a:effectLst/>
                          <a:latin typeface="+mn-lt"/>
                          <a:ea typeface="+mn-ea"/>
                          <a:cs typeface="+mn-cs"/>
                        </a:rPr>
                        <a:t>Language Other Than English</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chemeClr val="accent6">
                              <a:lumMod val="75000"/>
                            </a:schemeClr>
                          </a:solidFill>
                          <a:effectLst>
                            <a:outerShdw blurRad="38100" dist="38100" dir="2700000" algn="tl">
                              <a:srgbClr val="000000">
                                <a:alpha val="43137"/>
                              </a:srgbClr>
                            </a:outerShdw>
                          </a:effectLst>
                          <a:latin typeface="+mn-lt"/>
                          <a:ea typeface="+mn-ea"/>
                          <a:cs typeface="+mn-cs"/>
                        </a:rPr>
                        <a:t>E</a:t>
                      </a:r>
                      <a:r>
                        <a:rPr lang="en-US" sz="2400" b="1" kern="1200" baseline="0" dirty="0">
                          <a:solidFill>
                            <a:schemeClr val="accent6">
                              <a:lumMod val="75000"/>
                            </a:schemeClr>
                          </a:solidFill>
                          <a:effectLst/>
                          <a:latin typeface="+mn-lt"/>
                          <a:ea typeface="+mn-ea"/>
                          <a:cs typeface="+mn-cs"/>
                        </a:rPr>
                        <a:t> </a:t>
                      </a:r>
                      <a:r>
                        <a:rPr lang="en-US" sz="2400" b="1" kern="1200" baseline="0" dirty="0">
                          <a:solidFill>
                            <a:schemeClr val="tx1"/>
                          </a:solidFill>
                          <a:effectLst/>
                          <a:latin typeface="+mn-lt"/>
                          <a:ea typeface="+mn-ea"/>
                          <a:cs typeface="+mn-cs"/>
                        </a:rPr>
                        <a:t>Language Other Than English</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chemeClr val="accent6">
                              <a:lumMod val="75000"/>
                            </a:schemeClr>
                          </a:solidFill>
                          <a:effectLst>
                            <a:outerShdw blurRad="38100" dist="38100" dir="2700000" algn="tl">
                              <a:srgbClr val="000000">
                                <a:alpha val="43137"/>
                              </a:srgbClr>
                            </a:outerShdw>
                          </a:effectLst>
                          <a:latin typeface="+mn-lt"/>
                          <a:ea typeface="+mn-ea"/>
                          <a:cs typeface="+mn-cs"/>
                        </a:rPr>
                        <a:t>E</a:t>
                      </a:r>
                      <a:r>
                        <a:rPr lang="en-US" sz="2400" b="1" kern="1200" baseline="0" dirty="0">
                          <a:solidFill>
                            <a:schemeClr val="accent6">
                              <a:lumMod val="75000"/>
                            </a:schemeClr>
                          </a:solidFill>
                          <a:effectLst/>
                          <a:latin typeface="+mn-lt"/>
                          <a:ea typeface="+mn-ea"/>
                          <a:cs typeface="+mn-cs"/>
                        </a:rPr>
                        <a:t> </a:t>
                      </a:r>
                      <a:r>
                        <a:rPr lang="en-US" sz="2400" b="1" kern="1200" baseline="0" dirty="0">
                          <a:solidFill>
                            <a:schemeClr val="tx1"/>
                          </a:solidFill>
                          <a:effectLst/>
                          <a:latin typeface="+mn-lt"/>
                          <a:ea typeface="+mn-ea"/>
                          <a:cs typeface="+mn-cs"/>
                        </a:rPr>
                        <a:t>Language Other Than English</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baseline="0" dirty="0">
                          <a:solidFill>
                            <a:schemeClr val="accent6">
                              <a:lumMod val="75000"/>
                            </a:schemeClr>
                          </a:solidFill>
                          <a:effectLst>
                            <a:outerShdw blurRad="38100" dist="38100" dir="2700000" algn="tl">
                              <a:srgbClr val="000000">
                                <a:alpha val="43137"/>
                              </a:srgbClr>
                            </a:outerShdw>
                          </a:effectLst>
                          <a:latin typeface="+mn-lt"/>
                          <a:ea typeface="+mn-ea"/>
                          <a:cs typeface="+mn-cs"/>
                        </a:rPr>
                        <a:t>E</a:t>
                      </a:r>
                      <a:r>
                        <a:rPr lang="en-US" sz="2400" b="1" kern="1200" baseline="0" dirty="0">
                          <a:solidFill>
                            <a:schemeClr val="accent6">
                              <a:lumMod val="75000"/>
                            </a:schemeClr>
                          </a:solidFill>
                          <a:effectLst/>
                          <a:latin typeface="+mn-lt"/>
                          <a:ea typeface="+mn-ea"/>
                          <a:cs typeface="+mn-cs"/>
                        </a:rPr>
                        <a:t> </a:t>
                      </a:r>
                      <a:r>
                        <a:rPr lang="en-US" sz="2400" b="1" kern="1200" baseline="0" dirty="0">
                          <a:solidFill>
                            <a:schemeClr val="tx1"/>
                          </a:solidFill>
                          <a:effectLst/>
                          <a:latin typeface="+mn-lt"/>
                          <a:ea typeface="+mn-ea"/>
                          <a:cs typeface="+mn-cs"/>
                        </a:rPr>
                        <a:t>Language Other Than English</a:t>
                      </a:r>
                      <a:endParaRPr lang="en-US" sz="2400" b="1" dirty="0">
                        <a:solidFill>
                          <a:schemeClr val="tx1"/>
                        </a:solidFill>
                        <a:effectLst/>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pic>
        <p:nvPicPr>
          <p:cNvPr id="14" name="Picture 2" descr="https://upload.wikimedia.org/wikipedia/commons/thumb/0/0f/Seal_of_California.svg/2000px-Seal_of_California.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6" y="1682686"/>
            <a:ext cx="406929" cy="4064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upload.wikimedia.org/wikipedia/commons/thumb/0/0f/Seal_of_California.svg/2000px-Seal_of_California.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4620" y="1682686"/>
            <a:ext cx="406929" cy="4064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upload.wikimedia.org/wikipedia/commons/thumb/0/0f/Seal_of_California.svg/2000px-Seal_of_California.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37" y="2566287"/>
            <a:ext cx="406929" cy="4064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home.lausd.net/ourpages/auto/2014/6/6/56717223/LAUSD%20logo_wh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7199" y="1682686"/>
            <a:ext cx="464343" cy="4775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80071" y="5903893"/>
            <a:ext cx="6803029" cy="830997"/>
          </a:xfrm>
          <a:prstGeom prst="rect">
            <a:avLst/>
          </a:prstGeom>
          <a:noFill/>
        </p:spPr>
        <p:txBody>
          <a:bodyPr wrap="square" rtlCol="0">
            <a:spAutoFit/>
          </a:bodyPr>
          <a:lstStyle/>
          <a:p>
            <a:pPr marL="342900" indent="-342900" algn="ctr">
              <a:buFont typeface="Wingdings" panose="05000000000000000000" pitchFamily="2" charset="2"/>
              <a:buChar char="§"/>
            </a:pPr>
            <a:r>
              <a:rPr lang="en-US" sz="2400" b="1" dirty="0">
                <a:solidFill>
                  <a:prstClr val="black"/>
                </a:solidFill>
                <a:latin typeface="Tw Cen MT" panose="020B0602020104020603" pitchFamily="34" charset="0"/>
              </a:rPr>
              <a:t>Service Learning </a:t>
            </a:r>
          </a:p>
          <a:p>
            <a:pPr marL="342900" indent="-342900" algn="ctr">
              <a:buFont typeface="Wingdings" panose="05000000000000000000" pitchFamily="2" charset="2"/>
              <a:buChar char="§"/>
            </a:pPr>
            <a:r>
              <a:rPr lang="en-US" sz="2400" b="1" dirty="0">
                <a:solidFill>
                  <a:prstClr val="black"/>
                </a:solidFill>
                <a:latin typeface="Tw Cen MT" panose="020B0602020104020603" pitchFamily="34" charset="0"/>
              </a:rPr>
              <a:t>Career Pathway Selection</a:t>
            </a:r>
          </a:p>
        </p:txBody>
      </p:sp>
      <p:sp>
        <p:nvSpPr>
          <p:cNvPr id="4" name="TextBox 3"/>
          <p:cNvSpPr txBox="1"/>
          <p:nvPr/>
        </p:nvSpPr>
        <p:spPr>
          <a:xfrm>
            <a:off x="2425013" y="127000"/>
            <a:ext cx="7146529" cy="646331"/>
          </a:xfrm>
          <a:prstGeom prst="rect">
            <a:avLst/>
          </a:prstGeom>
          <a:noFill/>
        </p:spPr>
        <p:txBody>
          <a:bodyPr wrap="square" rtlCol="0">
            <a:spAutoFit/>
          </a:bodyPr>
          <a:lstStyle/>
          <a:p>
            <a:pPr algn="ctr"/>
            <a:r>
              <a:rPr lang="en-US" sz="3600" b="1" dirty="0">
                <a:solidFill>
                  <a:prstClr val="black"/>
                </a:solidFill>
                <a:effectLst>
                  <a:outerShdw blurRad="38100" dist="38100" dir="2700000" algn="tl">
                    <a:srgbClr val="000000">
                      <a:alpha val="43137"/>
                    </a:srgbClr>
                  </a:outerShdw>
                </a:effectLst>
                <a:latin typeface="Tw Cen MT" panose="020B0602020104020603" pitchFamily="34" charset="0"/>
              </a:rPr>
              <a:t>HIGH SCHOOL SCHEDULE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9248">
            <a:off x="9057770" y="3832052"/>
            <a:ext cx="414502" cy="414502"/>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9248">
            <a:off x="9057770" y="4412127"/>
            <a:ext cx="414502" cy="4145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9248">
            <a:off x="9094496" y="5135605"/>
            <a:ext cx="414502" cy="414502"/>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9248">
            <a:off x="6047817" y="5135605"/>
            <a:ext cx="414502" cy="414502"/>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9248">
            <a:off x="10748046" y="1696215"/>
            <a:ext cx="414502" cy="41450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9248">
            <a:off x="6025898" y="4395806"/>
            <a:ext cx="414502" cy="414502"/>
          </a:xfrm>
          <a:prstGeom prst="rect">
            <a:avLst/>
          </a:prstGeom>
        </p:spPr>
      </p:pic>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73331"/>
            <a:ext cx="12192000" cy="515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2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1060" y="2306508"/>
            <a:ext cx="4123410" cy="2800767"/>
          </a:xfrm>
          <a:prstGeom prst="rect">
            <a:avLst/>
          </a:prstGeom>
          <a:solidFill>
            <a:srgbClr val="CC33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square" rtlCol="0">
            <a:spAutoFit/>
          </a:bodyPr>
          <a:lstStyle/>
          <a:p>
            <a:pPr algn="ctr"/>
            <a:r>
              <a:rPr lang="en-US" sz="4400" dirty="0">
                <a:solidFill>
                  <a:srgbClr val="FFFFFF">
                    <a:lumMod val="95000"/>
                  </a:srgbClr>
                </a:solidFill>
                <a:latin typeface="Aharoni" panose="02010803020104030203" pitchFamily="2" charset="-79"/>
                <a:cs typeface="Aharoni" panose="02010803020104030203" pitchFamily="2" charset="-79"/>
              </a:rPr>
              <a:t>More information about the A-G requirements</a:t>
            </a:r>
          </a:p>
        </p:txBody>
      </p:sp>
      <p:pic>
        <p:nvPicPr>
          <p:cNvPr id="5" name="Picture 2" descr="http://www.3riversgrace.org/uploads/9/1/7/3/9173131/4525762_orig.jpg"/>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536" r="5225"/>
          <a:stretch/>
        </p:blipFill>
        <p:spPr bwMode="auto">
          <a:xfrm>
            <a:off x="9342494" y="6074868"/>
            <a:ext cx="2711283" cy="74891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10" y="397968"/>
            <a:ext cx="7410450" cy="5456732"/>
          </a:xfrm>
          <a:prstGeom prst="rect">
            <a:avLst/>
          </a:prstGeom>
          <a:solidFill>
            <a:srgbClr val="FFFF00"/>
          </a:solidFill>
          <a:ln w="76200">
            <a:solidFill>
              <a:srgbClr val="C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763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itchFamily="34" charset="0"/>
                <a:cs typeface="Arial" pitchFamily="34" charset="0"/>
              </a:rPr>
            </a:b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1017854" y="1704597"/>
            <a:ext cx="10388050" cy="4247317"/>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3600" dirty="0">
                <a:latin typeface="Tw Cen MT" panose="020B0602020104020603" pitchFamily="34" charset="0"/>
              </a:rPr>
              <a:t>What are the A-G requirements?</a:t>
            </a:r>
          </a:p>
          <a:p>
            <a:pPr marL="285750" indent="-285750">
              <a:lnSpc>
                <a:spcPct val="150000"/>
              </a:lnSpc>
              <a:buFont typeface="Wingdings" panose="05000000000000000000" pitchFamily="2" charset="2"/>
              <a:buChar char="§"/>
            </a:pPr>
            <a:r>
              <a:rPr lang="en-US" sz="3600" dirty="0">
                <a:latin typeface="Tw Cen MT" panose="020B0602020104020603" pitchFamily="34" charset="0"/>
              </a:rPr>
              <a:t>Which academic subject falls under requirement “A”</a:t>
            </a:r>
            <a:r>
              <a:rPr lang="en-US" sz="3600" dirty="0">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
            </a:pPr>
            <a:r>
              <a:rPr lang="en-US" sz="3600" dirty="0">
                <a:latin typeface="Tw Cen MT" panose="020B0602020104020603" pitchFamily="34" charset="0"/>
              </a:rPr>
              <a:t>How many years of English are required</a:t>
            </a:r>
            <a:r>
              <a:rPr lang="en-US" sz="3600" dirty="0">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
            </a:pPr>
            <a:r>
              <a:rPr lang="en-US" sz="3600" dirty="0">
                <a:latin typeface="Tw Cen MT" panose="020B0602020104020603" pitchFamily="34" charset="0"/>
              </a:rPr>
              <a:t>How many years of mathematics are required</a:t>
            </a:r>
            <a:r>
              <a:rPr lang="en-US" sz="3600" dirty="0">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
            </a:pPr>
            <a:r>
              <a:rPr lang="en-US" sz="3600" dirty="0">
                <a:latin typeface="Tw Cen MT" panose="020B0602020104020603" pitchFamily="34" charset="0"/>
                <a:cs typeface="Arial" panose="020B0604020202020204" pitchFamily="34" charset="0"/>
              </a:rPr>
              <a:t>What does LOTE stand for</a:t>
            </a:r>
            <a:r>
              <a:rPr lang="en-US" sz="3600" dirty="0">
                <a:latin typeface="Arial" panose="020B0604020202020204" pitchFamily="34" charset="0"/>
                <a:cs typeface="Arial" panose="020B0604020202020204" pitchFamily="34" charset="0"/>
              </a:rPr>
              <a:t>?</a:t>
            </a:r>
          </a:p>
        </p:txBody>
      </p:sp>
      <p:grpSp>
        <p:nvGrpSpPr>
          <p:cNvPr id="7" name="Group 6"/>
          <p:cNvGrpSpPr/>
          <p:nvPr/>
        </p:nvGrpSpPr>
        <p:grpSpPr>
          <a:xfrm>
            <a:off x="1017854" y="-268578"/>
            <a:ext cx="10771603" cy="2214826"/>
            <a:chOff x="1017854" y="-268578"/>
            <a:chExt cx="10771603" cy="2214826"/>
          </a:xfrm>
        </p:grpSpPr>
        <p:sp>
          <p:nvSpPr>
            <p:cNvPr id="8" name="TextBox 7"/>
            <p:cNvSpPr txBox="1"/>
            <p:nvPr/>
          </p:nvSpPr>
          <p:spPr>
            <a:xfrm>
              <a:off x="1017854" y="631674"/>
              <a:ext cx="10114249" cy="1107996"/>
            </a:xfrm>
            <a:prstGeom prst="rect">
              <a:avLst/>
            </a:prstGeom>
            <a:noFill/>
          </p:spPr>
          <p:txBody>
            <a:bodyPr vert="horz" wrap="square" rtlCol="0">
              <a:spAutoFit/>
            </a:bodyPr>
            <a:lstStyle/>
            <a:p>
              <a:r>
                <a:rPr lang="en-US" sz="6600" dirty="0">
                  <a:solidFill>
                    <a:schemeClr val="tx2"/>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Let’s Review…</a:t>
              </a:r>
              <a:endParaRPr lang="en-US" sz="6600" dirty="0">
                <a:solidFill>
                  <a:schemeClr val="tx2"/>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pic>
          <p:nvPicPr>
            <p:cNvPr id="9" name="Picture 10" descr="http://www.universitymanage.com/assets/img/icon/ex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2628">
              <a:off x="9539251" y="-268578"/>
              <a:ext cx="2250206" cy="22148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http://www.3riversgrace.org/uploads/9/1/7/3/9173131/4525762_orig.jpg"/>
          <p:cNvPicPr>
            <a:picLocks noChangeAspect="1" noChangeArrowheads="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6536" r="5225"/>
          <a:stretch/>
        </p:blipFill>
        <p:spPr bwMode="auto">
          <a:xfrm>
            <a:off x="9373255" y="5924783"/>
            <a:ext cx="2711283" cy="7489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hazards.fema.gov/onlinelomc/img/helpimages/faq-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823" y="5161516"/>
            <a:ext cx="791435" cy="114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00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ughoundpestcontrol.com/images/General/facts_general.jpg"/>
          <p:cNvPicPr>
            <a:picLocks noChangeAspect="1" noChangeArrowheads="1"/>
          </p:cNvPicPr>
          <p:nvPr/>
        </p:nvPicPr>
        <p:blipFill rotWithShape="1">
          <a:blip r:embed="rId3">
            <a:extLst>
              <a:ext uri="{28A0092B-C50C-407E-A947-70E740481C1C}">
                <a14:useLocalDpi xmlns:a14="http://schemas.microsoft.com/office/drawing/2010/main" val="0"/>
              </a:ext>
            </a:extLst>
          </a:blip>
          <a:srcRect l="19445" t="5500" r="12385" b="14938"/>
          <a:stretch/>
        </p:blipFill>
        <p:spPr bwMode="auto">
          <a:xfrm>
            <a:off x="9836262" y="79036"/>
            <a:ext cx="2203337" cy="23974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br>
              <a:rPr lang="en-US" altLang="en-US" dirty="0">
                <a:solidFill>
                  <a:srgbClr val="514843"/>
                </a:solidFill>
                <a:latin typeface="Arial" pitchFamily="34" charset="0"/>
                <a:cs typeface="Arial" pitchFamily="34" charset="0"/>
              </a:rPr>
            </a:br>
            <a:endParaRPr lang="en-US" altLang="en-US"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sz="1200"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5" name="TextBox 4"/>
          <p:cNvSpPr txBox="1"/>
          <p:nvPr/>
        </p:nvSpPr>
        <p:spPr>
          <a:xfrm>
            <a:off x="633182" y="2002924"/>
            <a:ext cx="10644418" cy="3016210"/>
          </a:xfrm>
          <a:prstGeom prst="rect">
            <a:avLst/>
          </a:prstGeom>
          <a:noFill/>
        </p:spPr>
        <p:txBody>
          <a:bodyPr wrap="square" rtlCol="0">
            <a:spAutoFit/>
          </a:bodyPr>
          <a:lstStyle/>
          <a:p>
            <a:pPr marL="285750" indent="-285750">
              <a:buFont typeface="Wingdings" panose="05000000000000000000" pitchFamily="2" charset="2"/>
              <a:buChar char="§"/>
            </a:pPr>
            <a:r>
              <a:rPr lang="en-US" sz="3800" dirty="0">
                <a:solidFill>
                  <a:srgbClr val="514843"/>
                </a:solidFill>
                <a:latin typeface="Tw Cen MT" panose="020B0602020104020603" pitchFamily="34" charset="0"/>
              </a:rPr>
              <a:t>California has 3 of the top 10 universities in the United States that produce the most Nobel prizewinners – </a:t>
            </a:r>
            <a:r>
              <a:rPr lang="en-US" sz="3800" b="1" dirty="0">
                <a:solidFill>
                  <a:srgbClr val="514843"/>
                </a:solidFill>
                <a:latin typeface="Tw Cen MT" panose="020B0602020104020603" pitchFamily="34" charset="0"/>
              </a:rPr>
              <a:t>Stanford University, University of California, Berkeley and University of California, Santa Barbara.</a:t>
            </a:r>
          </a:p>
        </p:txBody>
      </p:sp>
      <p:sp>
        <p:nvSpPr>
          <p:cNvPr id="4" name="TextBox 3"/>
          <p:cNvSpPr txBox="1"/>
          <p:nvPr/>
        </p:nvSpPr>
        <p:spPr>
          <a:xfrm>
            <a:off x="1017854" y="495040"/>
            <a:ext cx="10114249" cy="1107996"/>
          </a:xfrm>
          <a:prstGeom prst="rect">
            <a:avLst/>
          </a:prstGeom>
          <a:noFill/>
        </p:spPr>
        <p:txBody>
          <a:bodyPr vert="horz" wrap="square" rtlCol="0">
            <a:spAutoFit/>
          </a:bodyPr>
          <a:lstStyle/>
          <a:p>
            <a:r>
              <a:rPr lang="en-US" sz="66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Interesting Facts</a:t>
            </a:r>
            <a:endParaRPr lang="en-US" sz="6600" dirty="0">
              <a:solidFill>
                <a:srgbClr val="0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sp>
        <p:nvSpPr>
          <p:cNvPr id="14" name="Rectangle 13"/>
          <p:cNvSpPr/>
          <p:nvPr/>
        </p:nvSpPr>
        <p:spPr>
          <a:xfrm>
            <a:off x="2260600" y="6467609"/>
            <a:ext cx="9779000" cy="307777"/>
          </a:xfrm>
          <a:prstGeom prst="rect">
            <a:avLst/>
          </a:prstGeom>
        </p:spPr>
        <p:txBody>
          <a:bodyPr wrap="square">
            <a:spAutoFit/>
          </a:bodyPr>
          <a:lstStyle/>
          <a:p>
            <a:pPr algn="r"/>
            <a:r>
              <a:rPr lang="en-US" sz="1400" b="1" dirty="0">
                <a:solidFill>
                  <a:srgbClr val="000000"/>
                </a:solidFill>
              </a:rPr>
              <a:t>SOURCE: Education Pays: </a:t>
            </a:r>
            <a:r>
              <a:rPr lang="en-US" sz="1300" b="1" i="1" dirty="0">
                <a:solidFill>
                  <a:srgbClr val="000000"/>
                </a:solidFill>
              </a:rPr>
              <a:t>TOP </a:t>
            </a:r>
            <a:r>
              <a:rPr lang="en-US" sz="1300" b="1" i="1" dirty="0">
                <a:solidFill>
                  <a:srgbClr val="000000"/>
                </a:solidFill>
                <a:latin typeface="Times New Roman" panose="02020603050405020304" pitchFamily="18" charset="0"/>
                <a:cs typeface="Times New Roman" panose="02020603050405020304" pitchFamily="18" charset="0"/>
              </a:rPr>
              <a:t>10</a:t>
            </a:r>
            <a:r>
              <a:rPr lang="en-US" sz="1300" b="1" i="1" dirty="0">
                <a:solidFill>
                  <a:srgbClr val="000000"/>
                </a:solidFill>
              </a:rPr>
              <a:t> UNIVERSITIES FOR PRODUCING NOBEL PRIZEWINNERS - WWW.TIMESHIGHEREDUCATION.COM</a:t>
            </a:r>
          </a:p>
        </p:txBody>
      </p:sp>
      <p:pic>
        <p:nvPicPr>
          <p:cNvPr id="3074" name="Picture 2" descr="http://www.nabr.org/wp-content/uploads/2014/07/Nobel-Priz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991" y="4575856"/>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94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429" y="1880168"/>
            <a:ext cx="11682453" cy="2400657"/>
          </a:xfrm>
          <a:prstGeom prst="rect">
            <a:avLst/>
          </a:prstGeom>
          <a:solidFill>
            <a:srgbClr val="003296"/>
          </a:solidFill>
        </p:spPr>
        <p:txBody>
          <a:bodyPr wrap="square" rtlCol="0">
            <a:spAutoFit/>
          </a:bodyPr>
          <a:lstStyle/>
          <a:p>
            <a:pPr algn="ctr"/>
            <a:endParaRPr lang="en-US" sz="2000" b="1" dirty="0">
              <a:solidFill>
                <a:srgbClr val="FFFFFF"/>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endParaRPr>
          </a:p>
          <a:p>
            <a:pPr algn="ctr"/>
            <a:r>
              <a:rPr lang="en-US" sz="11000" b="1" dirty="0">
                <a:solidFill>
                  <a:srgbClr val="FFFFFF"/>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rPr>
              <a:t>Monitoring Tools</a:t>
            </a:r>
          </a:p>
          <a:p>
            <a:pPr algn="ctr"/>
            <a:endParaRPr lang="en-US" sz="2000" b="1" dirty="0">
              <a:solidFill>
                <a:srgbClr val="FFFFFF"/>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endParaRPr>
          </a:p>
        </p:txBody>
      </p:sp>
      <p:pic>
        <p:nvPicPr>
          <p:cNvPr id="1026"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4410"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51074" y="4728755"/>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79430" y="536131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41085" y="5375168"/>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03264"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608332" y="565265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865136" y="4752507"/>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32912" y="5665718"/>
            <a:ext cx="608807" cy="60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7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24" y="2314201"/>
            <a:ext cx="4727276" cy="3451901"/>
          </a:xfrm>
          <a:prstGeom prst="rect">
            <a:avLst/>
          </a:prstGeom>
          <a:noFill/>
          <a:ln w="57150">
            <a:solidFill>
              <a:schemeClr val="accent3">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907591" y="125290"/>
            <a:ext cx="10109200" cy="2185214"/>
          </a:xfrm>
          <a:prstGeom prst="rect">
            <a:avLst/>
          </a:prstGeom>
          <a:noFill/>
        </p:spPr>
        <p:txBody>
          <a:bodyPr vert="horz" wrap="square" rtlCol="0" anchor="ctr">
            <a:spAutoFit/>
          </a:bodyPr>
          <a:lstStyle/>
          <a:p>
            <a:pPr algn="ctr"/>
            <a:r>
              <a:rPr lang="en-US" sz="7200" dirty="0">
                <a:solidFill>
                  <a:srgbClr val="000000"/>
                </a:solidFill>
                <a:latin typeface="Aharoni" panose="02010803020104030203" pitchFamily="2" charset="-79"/>
                <a:cs typeface="Aharoni" panose="02010803020104030203" pitchFamily="2" charset="-79"/>
              </a:rPr>
              <a:t>Monitoring Tools</a:t>
            </a:r>
          </a:p>
          <a:p>
            <a:pPr algn="ctr"/>
            <a:r>
              <a:rPr lang="en-US" sz="3200" dirty="0">
                <a:solidFill>
                  <a:srgbClr val="000000"/>
                </a:solidFill>
                <a:latin typeface="Aharoni" panose="02010803020104030203" pitchFamily="2" charset="-79"/>
                <a:cs typeface="Aharoni" panose="02010803020104030203" pitchFamily="2" charset="-79"/>
              </a:rPr>
              <a:t>Use them to track your College and Career Readiness Progress</a:t>
            </a:r>
            <a:r>
              <a:rPr lang="en-US" sz="3200" b="1" dirty="0">
                <a:solidFill>
                  <a:srgbClr val="000000"/>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982" y="195088"/>
            <a:ext cx="2045618" cy="2045618"/>
          </a:xfrm>
          <a:prstGeom prst="rect">
            <a:avLst/>
          </a:prstGeom>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5741" y="2469553"/>
            <a:ext cx="4051759" cy="4176301"/>
          </a:xfrm>
          <a:prstGeom prst="rect">
            <a:avLst/>
          </a:prstGeom>
          <a:noFill/>
          <a:ln w="57150">
            <a:solidFill>
              <a:schemeClr val="accent3">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9585" y="2933627"/>
            <a:ext cx="4632413" cy="3411141"/>
          </a:xfrm>
          <a:prstGeom prst="rect">
            <a:avLst/>
          </a:prstGeom>
          <a:noFill/>
          <a:ln w="57150">
            <a:solidFill>
              <a:schemeClr val="accent3">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4062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br>
              <a:rPr lang="en-US" altLang="en-US" dirty="0">
                <a:solidFill>
                  <a:srgbClr val="514843"/>
                </a:solidFill>
                <a:latin typeface="Arial" pitchFamily="34" charset="0"/>
                <a:cs typeface="Arial" pitchFamily="34" charset="0"/>
              </a:rPr>
            </a:br>
            <a:endParaRPr lang="en-US" altLang="en-US"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sz="1200"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8" name="TextBox 7"/>
          <p:cNvSpPr txBox="1"/>
          <p:nvPr/>
        </p:nvSpPr>
        <p:spPr>
          <a:xfrm>
            <a:off x="1018110" y="433090"/>
            <a:ext cx="10114249" cy="1107996"/>
          </a:xfrm>
          <a:prstGeom prst="rect">
            <a:avLst/>
          </a:prstGeom>
          <a:noFill/>
        </p:spPr>
        <p:txBody>
          <a:bodyPr vert="horz" wrap="square" rtlCol="0">
            <a:spAutoFit/>
          </a:bodyPr>
          <a:lstStyle/>
          <a:p>
            <a:pPr algn="ctr"/>
            <a:r>
              <a:rPr lang="en-US" sz="6600" b="1"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Monitor Your Progress</a:t>
            </a:r>
            <a:endParaRPr lang="en-US" sz="6600" b="1" dirty="0">
              <a:solidFill>
                <a:srgbClr val="FFFFFF"/>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pic>
        <p:nvPicPr>
          <p:cNvPr id="14" name="Picture 2" descr="http://images.clipartpanda.com/pencil-clip-art-RiAy6kL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7728" y="1250403"/>
            <a:ext cx="1525487" cy="14848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7884" y="1541086"/>
            <a:ext cx="7300254" cy="4951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532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956" y="314317"/>
            <a:ext cx="8548527" cy="6242215"/>
          </a:xfrm>
          <a:prstGeom prst="rect">
            <a:avLst/>
          </a:prstGeom>
          <a:noFill/>
          <a:ln w="57150">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374972" y="180329"/>
            <a:ext cx="1877437" cy="6376203"/>
          </a:xfrm>
          <a:prstGeom prst="rect">
            <a:avLst/>
          </a:prstGeom>
          <a:noFill/>
        </p:spPr>
        <p:txBody>
          <a:bodyPr vert="vert270" wrap="square" rtlCol="0">
            <a:spAutoFit/>
          </a:bodyPr>
          <a:lstStyle/>
          <a:p>
            <a:pPr algn="ctr"/>
            <a:r>
              <a:rPr lang="en-US" sz="55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Monitor Your Progress</a:t>
            </a:r>
          </a:p>
        </p:txBody>
      </p:sp>
      <p:sp>
        <p:nvSpPr>
          <p:cNvPr id="9" name="Right Arrow 8"/>
          <p:cNvSpPr/>
          <p:nvPr/>
        </p:nvSpPr>
        <p:spPr>
          <a:xfrm rot="2221834">
            <a:off x="6515034" y="2008794"/>
            <a:ext cx="485095" cy="266552"/>
          </a:xfrm>
          <a:prstGeom prst="rightArrow">
            <a:avLst>
              <a:gd name="adj1" fmla="val 45479"/>
              <a:gd name="adj2" fmla="val 71770"/>
            </a:avLst>
          </a:prstGeom>
          <a:solidFill>
            <a:srgbClr val="DF2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a:off x="6757582" y="2055286"/>
            <a:ext cx="595426" cy="523220"/>
          </a:xfrm>
          <a:prstGeom prst="rect">
            <a:avLst/>
          </a:prstGeom>
          <a:noFill/>
        </p:spPr>
        <p:txBody>
          <a:bodyPr wrap="square" rtlCol="0">
            <a:spAutoFit/>
          </a:bodyPr>
          <a:lstStyle/>
          <a:p>
            <a:pPr algn="ctr"/>
            <a:r>
              <a:rPr lang="en-US" sz="2800" b="1" dirty="0">
                <a:solidFill>
                  <a:srgbClr val="000000"/>
                </a:solidFill>
                <a:latin typeface="Tw Cen MT" panose="020B0602020104020603" pitchFamily="34" charset="0"/>
              </a:rPr>
              <a:t>A</a:t>
            </a:r>
          </a:p>
        </p:txBody>
      </p:sp>
      <p:sp>
        <p:nvSpPr>
          <p:cNvPr id="6" name="Pentagon 5"/>
          <p:cNvSpPr/>
          <p:nvPr/>
        </p:nvSpPr>
        <p:spPr>
          <a:xfrm>
            <a:off x="-1639614" y="2394539"/>
            <a:ext cx="6311900" cy="2328956"/>
          </a:xfrm>
          <a:prstGeom prst="homePlat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latin typeface="Tw Cen MT" panose="020B0602020104020603" pitchFamily="34" charset="0"/>
              </a:rPr>
              <a:t>Input your grades for each academic area in the corresponding boxes.</a:t>
            </a:r>
          </a:p>
        </p:txBody>
      </p:sp>
    </p:spTree>
    <p:extLst>
      <p:ext uri="{BB962C8B-B14F-4D97-AF65-F5344CB8AC3E}">
        <p14:creationId xmlns:p14="http://schemas.microsoft.com/office/powerpoint/2010/main" val="361650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63" presetClass="path" presetSubtype="0" accel="50000" decel="50000" fill="hold" grpId="1" nodeType="withEffect">
                                  <p:stCondLst>
                                    <p:cond delay="0"/>
                                  </p:stCondLst>
                                  <p:childTnLst>
                                    <p:animMotion origin="layout" path="M 0 0 L 0.25 0 E" pathEditMode="relative" ptsTypes="">
                                      <p:cBhvr>
                                        <p:cTn id="8" dur="2000" fill="hold"/>
                                        <p:tgtEl>
                                          <p:spTgt spid="6"/>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2"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6" grpId="0" animBg="1"/>
      <p:bldP spid="6" grpId="1" animBg="1"/>
      <p:bldP spid="6"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41"/>
          <a:stretch/>
        </p:blipFill>
        <p:spPr bwMode="auto">
          <a:xfrm>
            <a:off x="2336994" y="8688"/>
            <a:ext cx="9702605" cy="6853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rot="2221834">
            <a:off x="6521627" y="1324895"/>
            <a:ext cx="391013" cy="229323"/>
          </a:xfrm>
          <a:prstGeom prst="rightArrow">
            <a:avLst>
              <a:gd name="adj1" fmla="val 45479"/>
              <a:gd name="adj2" fmla="val 71770"/>
            </a:avLst>
          </a:prstGeom>
          <a:solidFill>
            <a:srgbClr val="DF2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ight Arrow 8"/>
          <p:cNvSpPr/>
          <p:nvPr/>
        </p:nvSpPr>
        <p:spPr>
          <a:xfrm rot="2221834">
            <a:off x="5189289" y="1324544"/>
            <a:ext cx="391013" cy="229323"/>
          </a:xfrm>
          <a:prstGeom prst="rightArrow">
            <a:avLst>
              <a:gd name="adj1" fmla="val 45479"/>
              <a:gd name="adj2" fmla="val 71770"/>
            </a:avLst>
          </a:prstGeom>
          <a:solidFill>
            <a:srgbClr val="DF2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ight Arrow 13"/>
          <p:cNvSpPr/>
          <p:nvPr/>
        </p:nvSpPr>
        <p:spPr>
          <a:xfrm rot="2221834">
            <a:off x="9166892" y="1344118"/>
            <a:ext cx="391013" cy="229323"/>
          </a:xfrm>
          <a:prstGeom prst="rightArrow">
            <a:avLst>
              <a:gd name="adj1" fmla="val 45479"/>
              <a:gd name="adj2" fmla="val 71770"/>
            </a:avLst>
          </a:prstGeom>
          <a:solidFill>
            <a:srgbClr val="DF2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extBox 1"/>
          <p:cNvSpPr txBox="1"/>
          <p:nvPr/>
        </p:nvSpPr>
        <p:spPr>
          <a:xfrm>
            <a:off x="4752104" y="1734490"/>
            <a:ext cx="2179763" cy="707886"/>
          </a:xfrm>
          <a:prstGeom prst="rect">
            <a:avLst/>
          </a:prstGeom>
          <a:noFill/>
        </p:spPr>
        <p:txBody>
          <a:bodyPr wrap="square" rtlCol="0">
            <a:spAutoFit/>
          </a:bodyPr>
          <a:lstStyle/>
          <a:p>
            <a:pPr algn="ctr"/>
            <a:r>
              <a:rPr lang="en-US" sz="2000" dirty="0">
                <a:solidFill>
                  <a:srgbClr val="514843"/>
                </a:solidFill>
                <a:latin typeface="Tw Cen MT" panose="020B0602020104020603" pitchFamily="34" charset="0"/>
              </a:rPr>
              <a:t>Associated Student Body Secretary</a:t>
            </a:r>
          </a:p>
        </p:txBody>
      </p:sp>
      <p:sp>
        <p:nvSpPr>
          <p:cNvPr id="10" name="TextBox 9"/>
          <p:cNvSpPr txBox="1"/>
          <p:nvPr/>
        </p:nvSpPr>
        <p:spPr>
          <a:xfrm>
            <a:off x="6837201" y="1846672"/>
            <a:ext cx="1271167" cy="400110"/>
          </a:xfrm>
          <a:prstGeom prst="rect">
            <a:avLst/>
          </a:prstGeom>
          <a:noFill/>
        </p:spPr>
        <p:txBody>
          <a:bodyPr wrap="square" rtlCol="0">
            <a:spAutoFit/>
          </a:bodyPr>
          <a:lstStyle/>
          <a:p>
            <a:pPr algn="ctr"/>
            <a:r>
              <a:rPr lang="en-US" sz="2000" dirty="0">
                <a:solidFill>
                  <a:srgbClr val="514843"/>
                </a:solidFill>
                <a:latin typeface="Tw Cen MT" panose="020B0602020104020603" pitchFamily="34" charset="0"/>
              </a:rPr>
              <a:t> 2 years</a:t>
            </a:r>
          </a:p>
        </p:txBody>
      </p:sp>
      <p:sp>
        <p:nvSpPr>
          <p:cNvPr id="11" name="TextBox 10"/>
          <p:cNvSpPr txBox="1"/>
          <p:nvPr/>
        </p:nvSpPr>
        <p:spPr>
          <a:xfrm>
            <a:off x="8216900" y="1626768"/>
            <a:ext cx="3822699" cy="923330"/>
          </a:xfrm>
          <a:prstGeom prst="rect">
            <a:avLst/>
          </a:prstGeom>
          <a:noFill/>
        </p:spPr>
        <p:txBody>
          <a:bodyPr wrap="square" rtlCol="0">
            <a:spAutoFit/>
          </a:bodyPr>
          <a:lstStyle/>
          <a:p>
            <a:r>
              <a:rPr lang="en-US" dirty="0">
                <a:solidFill>
                  <a:srgbClr val="514843"/>
                </a:solidFill>
                <a:latin typeface="Tw Cen MT" panose="020B0602020104020603" pitchFamily="34" charset="0"/>
              </a:rPr>
              <a:t>Planned meeting agenda, took meeting minutes and attendance, ran meetings in absence of president/ vice-president.  </a:t>
            </a:r>
          </a:p>
        </p:txBody>
      </p:sp>
      <p:sp>
        <p:nvSpPr>
          <p:cNvPr id="12" name="TextBox 11"/>
          <p:cNvSpPr txBox="1"/>
          <p:nvPr/>
        </p:nvSpPr>
        <p:spPr>
          <a:xfrm>
            <a:off x="374972" y="180329"/>
            <a:ext cx="1877437" cy="6376203"/>
          </a:xfrm>
          <a:prstGeom prst="rect">
            <a:avLst/>
          </a:prstGeom>
          <a:noFill/>
        </p:spPr>
        <p:txBody>
          <a:bodyPr vert="vert270" wrap="square" rtlCol="0">
            <a:spAutoFit/>
          </a:bodyPr>
          <a:lstStyle/>
          <a:p>
            <a:pPr algn="ctr"/>
            <a:r>
              <a:rPr lang="en-US" sz="55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Monitor Your Progress</a:t>
            </a:r>
          </a:p>
        </p:txBody>
      </p:sp>
    </p:spTree>
    <p:extLst>
      <p:ext uri="{BB962C8B-B14F-4D97-AF65-F5344CB8AC3E}">
        <p14:creationId xmlns:p14="http://schemas.microsoft.com/office/powerpoint/2010/main" val="422749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4972" y="180329"/>
            <a:ext cx="1877437" cy="6376203"/>
          </a:xfrm>
          <a:prstGeom prst="rect">
            <a:avLst/>
          </a:prstGeom>
          <a:noFill/>
        </p:spPr>
        <p:txBody>
          <a:bodyPr vert="vert270" wrap="square" rtlCol="0">
            <a:spAutoFit/>
          </a:bodyPr>
          <a:lstStyle/>
          <a:p>
            <a:pPr algn="ctr"/>
            <a:r>
              <a:rPr lang="en-US" sz="55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Monitor Your Progress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822" y="104399"/>
            <a:ext cx="8969277" cy="672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381108" y="2648367"/>
            <a:ext cx="428960" cy="461665"/>
          </a:xfrm>
          <a:prstGeom prst="rect">
            <a:avLst/>
          </a:prstGeom>
          <a:noFill/>
        </p:spPr>
        <p:txBody>
          <a:bodyPr wrap="square" rtlCol="0">
            <a:spAutoFit/>
          </a:bodyPr>
          <a:lstStyle/>
          <a:p>
            <a:pPr algn="ctr"/>
            <a:r>
              <a:rPr lang="en-US" sz="2400" b="1" dirty="0">
                <a:solidFill>
                  <a:srgbClr val="000000"/>
                </a:solidFill>
                <a:latin typeface="Tw Cen MT" panose="020B0602020104020603" pitchFamily="34" charset="0"/>
              </a:rPr>
              <a:t>3</a:t>
            </a:r>
          </a:p>
        </p:txBody>
      </p:sp>
      <p:sp>
        <p:nvSpPr>
          <p:cNvPr id="5" name="Right Arrow 4"/>
          <p:cNvSpPr/>
          <p:nvPr/>
        </p:nvSpPr>
        <p:spPr>
          <a:xfrm rot="2221834">
            <a:off x="3105557" y="2600780"/>
            <a:ext cx="391013" cy="229323"/>
          </a:xfrm>
          <a:prstGeom prst="rightArrow">
            <a:avLst>
              <a:gd name="adj1" fmla="val 45479"/>
              <a:gd name="adj2" fmla="val 71770"/>
            </a:avLst>
          </a:prstGeom>
          <a:solidFill>
            <a:srgbClr val="DF2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Pentagon 5"/>
          <p:cNvSpPr/>
          <p:nvPr/>
        </p:nvSpPr>
        <p:spPr>
          <a:xfrm>
            <a:off x="11763" y="2487530"/>
            <a:ext cx="5366647" cy="174259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Tw Cen MT" panose="020B0602020104020603" pitchFamily="34" charset="0"/>
              </a:rPr>
              <a:t>Input your grades/scores in the corresponding boxes for each requirement.</a:t>
            </a:r>
          </a:p>
        </p:txBody>
      </p:sp>
    </p:spTree>
    <p:extLst>
      <p:ext uri="{BB962C8B-B14F-4D97-AF65-F5344CB8AC3E}">
        <p14:creationId xmlns:p14="http://schemas.microsoft.com/office/powerpoint/2010/main" val="22335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63" presetClass="path" presetSubtype="0" accel="50000" decel="50000" fill="hold" grpId="1" nodeType="withEffect">
                                  <p:stCondLst>
                                    <p:cond delay="0"/>
                                  </p:stCondLst>
                                  <p:childTnLst>
                                    <p:animMotion origin="layout" path="M 0 0 L 0.25 0 E" pathEditMode="relative" ptsTypes="">
                                      <p:cBhvr>
                                        <p:cTn id="8" dur="2000" fill="hold"/>
                                        <p:tgtEl>
                                          <p:spTgt spid="6"/>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2"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6" grpId="0" animBg="1"/>
      <p:bldP spid="6" grpId="1" animBg="1"/>
      <p:bldP spid="6"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rticulate-heroes.s3.amazonaws.com/uploads/rte/izqyharb_How-to-Write-Good-E-Learning-Objectives-for-Your-Online-Cours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7907"/>
            <a:ext cx="12191999" cy="68981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867" y="419947"/>
            <a:ext cx="11436263" cy="5824671"/>
          </a:xfrm>
          <a:prstGeom prst="rect">
            <a:avLst/>
          </a:prstGeom>
          <a:solidFill>
            <a:schemeClr val="bg1"/>
          </a:solidFill>
          <a:ln w="38100">
            <a:solidFill>
              <a:srgbClr val="0070C0"/>
            </a:solidFill>
            <a:prstDash val="dashDot"/>
          </a:ln>
        </p:spPr>
        <p:txBody>
          <a:bodyPr wrap="square" rtlCol="0">
            <a:spAutoFit/>
          </a:bodyPr>
          <a:lstStyle/>
          <a:p>
            <a:pPr>
              <a:spcBef>
                <a:spcPts val="600"/>
              </a:spcBef>
              <a:spcAft>
                <a:spcPts val="600"/>
              </a:spcAft>
            </a:pPr>
            <a:r>
              <a:rPr lang="en-US" sz="5500" b="1" dirty="0">
                <a:solidFill>
                  <a:srgbClr val="92D050"/>
                </a:solidFill>
                <a:effectLst>
                  <a:outerShdw blurRad="38100" dist="38100" dir="2700000" algn="tl">
                    <a:srgbClr val="000000">
                      <a:alpha val="43137"/>
                    </a:srgbClr>
                  </a:outerShdw>
                </a:effectLst>
                <a:latin typeface="Tw Cen MT" panose="020B0602020104020603" pitchFamily="34" charset="0"/>
                <a:cs typeface="Aharoni" panose="02010803020104030203" pitchFamily="2" charset="-79"/>
              </a:rPr>
              <a:t>OBJECTIVES</a:t>
            </a:r>
            <a:endParaRPr lang="en-US" sz="5500" b="1" dirty="0">
              <a:solidFill>
                <a:srgbClr val="92D050"/>
              </a:solidFill>
              <a:latin typeface="Tw Cen MT" panose="020B0602020104020603" pitchFamily="34" charset="0"/>
            </a:endParaRPr>
          </a:p>
          <a:p>
            <a:pPr marL="800100" lvl="1" indent="-342900">
              <a:spcBef>
                <a:spcPts val="600"/>
              </a:spcBef>
              <a:spcAft>
                <a:spcPts val="600"/>
              </a:spcAft>
              <a:buClr>
                <a:srgbClr val="87CB3D"/>
              </a:buClr>
              <a:buFont typeface="+mj-lt"/>
              <a:buAutoNum type="arabicPeriod"/>
            </a:pPr>
            <a:r>
              <a:rPr lang="en-US" sz="2750" dirty="0">
                <a:solidFill>
                  <a:schemeClr val="accent1"/>
                </a:solidFill>
                <a:latin typeface="Tw Cen MT" panose="020B0602020104020603" pitchFamily="34" charset="0"/>
              </a:rPr>
              <a:t>Understand the benefits of being college and career ready</a:t>
            </a:r>
          </a:p>
          <a:p>
            <a:pPr marL="800100" lvl="1" indent="-342900">
              <a:spcBef>
                <a:spcPts val="600"/>
              </a:spcBef>
              <a:spcAft>
                <a:spcPts val="600"/>
              </a:spcAft>
              <a:buClr>
                <a:srgbClr val="87CB3D"/>
              </a:buClr>
              <a:buFont typeface="+mj-lt"/>
              <a:buAutoNum type="arabicPeriod"/>
            </a:pPr>
            <a:r>
              <a:rPr lang="en-US" sz="2750" dirty="0">
                <a:solidFill>
                  <a:schemeClr val="accent1"/>
                </a:solidFill>
                <a:latin typeface="Tw Cen MT" panose="020B0602020104020603" pitchFamily="34" charset="0"/>
              </a:rPr>
              <a:t>Increase your knowledge of the A-G subject requirements</a:t>
            </a:r>
          </a:p>
          <a:p>
            <a:pPr marL="800100" lvl="1" indent="-342900">
              <a:spcBef>
                <a:spcPts val="600"/>
              </a:spcBef>
              <a:spcAft>
                <a:spcPts val="600"/>
              </a:spcAft>
              <a:buClr>
                <a:srgbClr val="87CB3D"/>
              </a:buClr>
              <a:buFont typeface="+mj-lt"/>
              <a:buAutoNum type="arabicPeriod"/>
            </a:pPr>
            <a:r>
              <a:rPr lang="en-US" sz="2750" dirty="0">
                <a:solidFill>
                  <a:schemeClr val="accent1"/>
                </a:solidFill>
                <a:latin typeface="Tw Cen MT" panose="020B0602020104020603" pitchFamily="34" charset="0"/>
              </a:rPr>
              <a:t>Learn about the requirements for the </a:t>
            </a:r>
            <a:r>
              <a:rPr lang="en-US" sz="2750" dirty="0">
                <a:solidFill>
                  <a:schemeClr val="tx2">
                    <a:lumMod val="65000"/>
                    <a:lumOff val="35000"/>
                  </a:schemeClr>
                </a:solidFill>
                <a:effectLst>
                  <a:outerShdw blurRad="38100" dist="38100" dir="2700000" algn="tl">
                    <a:srgbClr val="000000">
                      <a:alpha val="43137"/>
                    </a:srgbClr>
                  </a:outerShdw>
                </a:effectLst>
                <a:latin typeface="Tw Cen MT" panose="020B0602020104020603" pitchFamily="34" charset="0"/>
              </a:rPr>
              <a:t>Middle School Certificate of Completion</a:t>
            </a:r>
            <a:r>
              <a:rPr lang="en-US" sz="2750" dirty="0">
                <a:solidFill>
                  <a:schemeClr val="tx2">
                    <a:lumMod val="65000"/>
                    <a:lumOff val="35000"/>
                  </a:schemeClr>
                </a:solidFill>
                <a:latin typeface="Tw Cen MT" panose="020B0602020104020603" pitchFamily="34" charset="0"/>
              </a:rPr>
              <a:t> </a:t>
            </a:r>
            <a:r>
              <a:rPr lang="en-US" sz="2750" dirty="0">
                <a:solidFill>
                  <a:schemeClr val="accent1"/>
                </a:solidFill>
                <a:latin typeface="Tw Cen MT" panose="020B0602020104020603" pitchFamily="34" charset="0"/>
              </a:rPr>
              <a:t>and </a:t>
            </a:r>
            <a:r>
              <a:rPr lang="en-US" sz="2750" dirty="0">
                <a:solidFill>
                  <a:schemeClr val="tx2">
                    <a:lumMod val="65000"/>
                    <a:lumOff val="35000"/>
                  </a:schemeClr>
                </a:solidFill>
                <a:effectLst>
                  <a:outerShdw blurRad="38100" dist="38100" dir="2700000" algn="tl">
                    <a:srgbClr val="000000">
                      <a:alpha val="43137"/>
                    </a:srgbClr>
                  </a:outerShdw>
                </a:effectLst>
                <a:latin typeface="Tw Cen MT" panose="020B0602020104020603" pitchFamily="34" charset="0"/>
              </a:rPr>
              <a:t>Culmination Activity</a:t>
            </a:r>
            <a:endParaRPr lang="en-US" sz="2750" dirty="0">
              <a:solidFill>
                <a:schemeClr val="tx2">
                  <a:lumMod val="65000"/>
                  <a:lumOff val="35000"/>
                </a:schemeClr>
              </a:solidFill>
              <a:latin typeface="Tw Cen MT" panose="020B0602020104020603" pitchFamily="34" charset="0"/>
            </a:endParaRPr>
          </a:p>
          <a:p>
            <a:pPr marL="800100" lvl="1" indent="-342900">
              <a:spcBef>
                <a:spcPts val="600"/>
              </a:spcBef>
              <a:spcAft>
                <a:spcPts val="600"/>
              </a:spcAft>
              <a:buClr>
                <a:srgbClr val="87CB3D"/>
              </a:buClr>
              <a:buFont typeface="+mj-lt"/>
              <a:buAutoNum type="arabicPeriod"/>
            </a:pPr>
            <a:r>
              <a:rPr lang="en-US" sz="2750" dirty="0">
                <a:solidFill>
                  <a:schemeClr val="accent1"/>
                </a:solidFill>
                <a:latin typeface="Tw Cen MT" panose="020B0602020104020603" pitchFamily="34" charset="0"/>
              </a:rPr>
              <a:t>Use the </a:t>
            </a:r>
            <a:r>
              <a:rPr lang="en-US" sz="2750" dirty="0">
                <a:solidFill>
                  <a:schemeClr val="tx2">
                    <a:lumMod val="65000"/>
                    <a:lumOff val="35000"/>
                  </a:schemeClr>
                </a:solidFill>
                <a:effectLst>
                  <a:outerShdw blurRad="38100" dist="38100" dir="2700000" algn="tl">
                    <a:srgbClr val="000000">
                      <a:alpha val="43137"/>
                    </a:srgbClr>
                  </a:outerShdw>
                </a:effectLst>
                <a:latin typeface="Tw Cen MT" panose="020B0602020104020603" pitchFamily="34" charset="0"/>
              </a:rPr>
              <a:t>College and Career Readiness Monitoring Tool </a:t>
            </a:r>
            <a:r>
              <a:rPr lang="en-US" sz="2750" dirty="0">
                <a:solidFill>
                  <a:schemeClr val="accent1"/>
                </a:solidFill>
                <a:latin typeface="Tw Cen MT" panose="020B0602020104020603" pitchFamily="34" charset="0"/>
              </a:rPr>
              <a:t>to track your academic progress</a:t>
            </a:r>
          </a:p>
          <a:p>
            <a:pPr marL="800100" lvl="1" indent="-342900">
              <a:spcBef>
                <a:spcPts val="600"/>
              </a:spcBef>
              <a:spcAft>
                <a:spcPts val="600"/>
              </a:spcAft>
              <a:buClr>
                <a:srgbClr val="87CB3D"/>
              </a:buClr>
              <a:buFont typeface="+mj-lt"/>
              <a:buAutoNum type="arabicPeriod"/>
            </a:pPr>
            <a:r>
              <a:rPr lang="en-US" sz="2750" dirty="0">
                <a:solidFill>
                  <a:schemeClr val="accent1"/>
                </a:solidFill>
                <a:latin typeface="Tw Cen MT" panose="020B0602020104020603" pitchFamily="34" charset="0"/>
              </a:rPr>
              <a:t>Increase your awareness of honors and advanced placement (AP) courses</a:t>
            </a:r>
          </a:p>
          <a:p>
            <a:pPr marL="800100" lvl="1" indent="-342900">
              <a:spcBef>
                <a:spcPts val="600"/>
              </a:spcBef>
              <a:spcAft>
                <a:spcPts val="600"/>
              </a:spcAft>
              <a:buClr>
                <a:srgbClr val="87CB3D"/>
              </a:buClr>
              <a:buFont typeface="+mj-lt"/>
              <a:buAutoNum type="arabicPeriod"/>
            </a:pPr>
            <a:r>
              <a:rPr lang="en-US" sz="2750" dirty="0">
                <a:solidFill>
                  <a:schemeClr val="accent1"/>
                </a:solidFill>
                <a:latin typeface="Tw Cen MT" panose="020B0602020104020603" pitchFamily="34" charset="0"/>
              </a:rPr>
              <a:t>Understand the importance of a competitive grade point average (GPA)</a:t>
            </a:r>
          </a:p>
          <a:p>
            <a:pPr marL="800100" lvl="1" indent="-342900">
              <a:spcBef>
                <a:spcPts val="600"/>
              </a:spcBef>
              <a:spcAft>
                <a:spcPts val="600"/>
              </a:spcAft>
              <a:buClr>
                <a:srgbClr val="87CB3D"/>
              </a:buClr>
              <a:buFont typeface="+mj-lt"/>
              <a:buAutoNum type="arabicPeriod"/>
            </a:pPr>
            <a:r>
              <a:rPr lang="en-US" sz="2750" dirty="0">
                <a:latin typeface="Tw Cen MT" panose="020B0602020104020603" pitchFamily="34" charset="0"/>
              </a:rPr>
              <a:t>Gain knowledge about the </a:t>
            </a:r>
            <a:r>
              <a:rPr lang="en-US" sz="2750" dirty="0" err="1">
                <a:latin typeface="Tw Cen MT" panose="020B0602020104020603" pitchFamily="34" charset="0"/>
              </a:rPr>
              <a:t>Noncognitive</a:t>
            </a:r>
            <a:r>
              <a:rPr lang="en-US" sz="2750" dirty="0">
                <a:latin typeface="Tw Cen MT" panose="020B0602020104020603" pitchFamily="34" charset="0"/>
              </a:rPr>
              <a:t> Skills</a:t>
            </a:r>
            <a:endParaRPr lang="en-US" sz="2750" dirty="0">
              <a:solidFill>
                <a:schemeClr val="accent1"/>
              </a:solidFill>
              <a:latin typeface="Tw Cen MT" panose="020B0602020104020603" pitchFamily="34" charset="0"/>
            </a:endParaRPr>
          </a:p>
        </p:txBody>
      </p:sp>
    </p:spTree>
    <p:extLst>
      <p:ext uri="{BB962C8B-B14F-4D97-AF65-F5344CB8AC3E}">
        <p14:creationId xmlns:p14="http://schemas.microsoft.com/office/powerpoint/2010/main" val="180953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br>
              <a:rPr lang="en-US" altLang="en-US" dirty="0">
                <a:solidFill>
                  <a:srgbClr val="514843"/>
                </a:solidFill>
                <a:latin typeface="Arial" pitchFamily="34" charset="0"/>
                <a:cs typeface="Arial" pitchFamily="34" charset="0"/>
              </a:rPr>
            </a:br>
            <a:endParaRPr lang="en-US" altLang="en-US"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sz="1200"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5" name="TextBox 4"/>
          <p:cNvSpPr txBox="1"/>
          <p:nvPr/>
        </p:nvSpPr>
        <p:spPr>
          <a:xfrm>
            <a:off x="432720" y="2027441"/>
            <a:ext cx="10908380" cy="3631763"/>
          </a:xfrm>
          <a:prstGeom prst="rect">
            <a:avLst/>
          </a:prstGeom>
          <a:noFill/>
        </p:spPr>
        <p:txBody>
          <a:bodyPr wrap="square" rtlCol="0">
            <a:spAutoFit/>
          </a:bodyPr>
          <a:lstStyle/>
          <a:p>
            <a:pPr marL="742950" lvl="1" indent="-285750">
              <a:spcBef>
                <a:spcPts val="600"/>
              </a:spcBef>
              <a:buFont typeface="Wingdings" panose="05000000000000000000" pitchFamily="2" charset="2"/>
              <a:buChar char="§"/>
            </a:pPr>
            <a:r>
              <a:rPr lang="en-US" sz="3600" dirty="0">
                <a:solidFill>
                  <a:srgbClr val="514843"/>
                </a:solidFill>
                <a:latin typeface="Tw Cen MT" panose="020B0602020104020603" pitchFamily="34" charset="0"/>
              </a:rPr>
              <a:t>Are you earning the highest marks you can           earn</a:t>
            </a:r>
            <a:r>
              <a:rPr lang="en-US" sz="3600" dirty="0">
                <a:solidFill>
                  <a:srgbClr val="514843"/>
                </a:solidFill>
              </a:rPr>
              <a:t>?</a:t>
            </a:r>
          </a:p>
          <a:p>
            <a:pPr lvl="1">
              <a:spcBef>
                <a:spcPts val="600"/>
              </a:spcBef>
            </a:pPr>
            <a:endParaRPr lang="en-US" sz="400" dirty="0">
              <a:solidFill>
                <a:srgbClr val="514843"/>
              </a:solidFill>
              <a:latin typeface="Tw Cen MT" panose="020B0602020104020603" pitchFamily="34" charset="0"/>
            </a:endParaRPr>
          </a:p>
          <a:p>
            <a:pPr marL="742950" lvl="1" indent="-285750">
              <a:spcBef>
                <a:spcPts val="600"/>
              </a:spcBef>
              <a:buFont typeface="Wingdings" panose="05000000000000000000" pitchFamily="2" charset="2"/>
              <a:buChar char="§"/>
            </a:pPr>
            <a:r>
              <a:rPr lang="en-US" sz="3600" dirty="0">
                <a:solidFill>
                  <a:srgbClr val="514843"/>
                </a:solidFill>
                <a:latin typeface="Tw Cen MT" panose="020B0602020104020603" pitchFamily="34" charset="0"/>
              </a:rPr>
              <a:t>Are you on track to earn a </a:t>
            </a:r>
            <a:r>
              <a:rPr lang="en-US" sz="3600" b="1" dirty="0">
                <a:solidFill>
                  <a:srgbClr val="514843"/>
                </a:solidFill>
                <a:latin typeface="Tw Cen MT" panose="020B0602020104020603" pitchFamily="34" charset="0"/>
              </a:rPr>
              <a:t>Certificate of Completion</a:t>
            </a:r>
            <a:r>
              <a:rPr lang="en-US" sz="3600" dirty="0">
                <a:solidFill>
                  <a:srgbClr val="514843"/>
                </a:solidFill>
              </a:rPr>
              <a:t>?</a:t>
            </a:r>
            <a:r>
              <a:rPr lang="en-US" sz="3300" b="1" dirty="0">
                <a:solidFill>
                  <a:srgbClr val="514843"/>
                </a:solidFill>
                <a:latin typeface="Tw Cen MT" panose="020B0602020104020603" pitchFamily="34" charset="0"/>
              </a:rPr>
              <a:t> </a:t>
            </a:r>
          </a:p>
          <a:p>
            <a:pPr lvl="1">
              <a:spcBef>
                <a:spcPts val="600"/>
              </a:spcBef>
            </a:pPr>
            <a:endParaRPr lang="en-US" sz="800" dirty="0">
              <a:solidFill>
                <a:srgbClr val="514843"/>
              </a:solidFill>
              <a:latin typeface="Tw Cen MT" panose="020B0602020104020603" pitchFamily="34" charset="0"/>
            </a:endParaRPr>
          </a:p>
          <a:p>
            <a:pPr marL="742950" lvl="1" indent="-285750">
              <a:spcBef>
                <a:spcPts val="600"/>
              </a:spcBef>
              <a:buFont typeface="Wingdings" panose="05000000000000000000" pitchFamily="2" charset="2"/>
              <a:buChar char="§"/>
            </a:pPr>
            <a:r>
              <a:rPr lang="en-US" sz="3600" dirty="0">
                <a:solidFill>
                  <a:srgbClr val="514843"/>
                </a:solidFill>
                <a:latin typeface="Tw Cen MT" panose="020B0602020104020603" pitchFamily="34" charset="0"/>
              </a:rPr>
              <a:t>Which areas do you need to improve</a:t>
            </a:r>
            <a:r>
              <a:rPr lang="en-US" sz="3600" dirty="0">
                <a:solidFill>
                  <a:srgbClr val="514843"/>
                </a:solidFill>
              </a:rPr>
              <a:t>?</a:t>
            </a:r>
          </a:p>
          <a:p>
            <a:pPr lvl="1">
              <a:spcBef>
                <a:spcPts val="600"/>
              </a:spcBef>
            </a:pPr>
            <a:endParaRPr lang="en-US" sz="800" dirty="0">
              <a:solidFill>
                <a:srgbClr val="514843"/>
              </a:solidFill>
              <a:latin typeface="Tw Cen MT" panose="020B0602020104020603" pitchFamily="34" charset="0"/>
            </a:endParaRPr>
          </a:p>
          <a:p>
            <a:pPr marL="742950" lvl="1" indent="-285750">
              <a:spcBef>
                <a:spcPts val="600"/>
              </a:spcBef>
              <a:buFont typeface="Wingdings" panose="05000000000000000000" pitchFamily="2" charset="2"/>
              <a:buChar char="§"/>
            </a:pPr>
            <a:r>
              <a:rPr lang="en-US" sz="3600" dirty="0">
                <a:solidFill>
                  <a:srgbClr val="514843"/>
                </a:solidFill>
                <a:latin typeface="Tw Cen MT" panose="020B0602020104020603" pitchFamily="34" charset="0"/>
              </a:rPr>
              <a:t>What can you do to improve</a:t>
            </a:r>
            <a:r>
              <a:rPr lang="en-US" sz="3600" dirty="0">
                <a:solidFill>
                  <a:srgbClr val="514843"/>
                </a:solidFill>
              </a:rPr>
              <a:t>?</a:t>
            </a:r>
          </a:p>
        </p:txBody>
      </p:sp>
      <p:sp>
        <p:nvSpPr>
          <p:cNvPr id="8" name="TextBox 7"/>
          <p:cNvSpPr txBox="1"/>
          <p:nvPr/>
        </p:nvSpPr>
        <p:spPr>
          <a:xfrm>
            <a:off x="534319" y="701933"/>
            <a:ext cx="10114249" cy="1107996"/>
          </a:xfrm>
          <a:prstGeom prst="rect">
            <a:avLst/>
          </a:prstGeom>
          <a:noFill/>
        </p:spPr>
        <p:txBody>
          <a:bodyPr vert="horz" wrap="square" rtlCol="0">
            <a:spAutoFit/>
          </a:bodyPr>
          <a:lstStyle/>
          <a:p>
            <a:r>
              <a:rPr lang="en-US" sz="66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Improve your grades</a:t>
            </a:r>
            <a:r>
              <a:rPr lang="en-US" sz="6600" dirty="0">
                <a:solidFill>
                  <a:srgbClr val="000000"/>
                </a:solidFill>
                <a:effectLst>
                  <a:outerShdw blurRad="38100" dist="38100" dir="2700000" algn="tl">
                    <a:srgbClr val="000000">
                      <a:alpha val="43137"/>
                    </a:srgbClr>
                  </a:outerShdw>
                </a:effectLst>
                <a:latin typeface="Berlin Sans FB" panose="020E0602020502020306" pitchFamily="34" charset="0"/>
                <a:cs typeface="Aharoni" panose="02010803020104030203" pitchFamily="2" charset="-79"/>
              </a:rPr>
              <a:t>!</a:t>
            </a:r>
          </a:p>
        </p:txBody>
      </p:sp>
      <p:pic>
        <p:nvPicPr>
          <p:cNvPr id="10" name="Picture 8" descr="http://cliparts.co/cliparts/pio/9Re/pio9Reji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1959">
            <a:off x="9559949" y="171750"/>
            <a:ext cx="2486003" cy="27095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884967" y="794266"/>
            <a:ext cx="2002221" cy="923330"/>
          </a:xfrm>
          <a:prstGeom prst="rect">
            <a:avLst/>
          </a:prstGeom>
          <a:noFill/>
        </p:spPr>
        <p:txBody>
          <a:bodyPr wrap="square" rtlCol="0">
            <a:spAutoFit/>
          </a:bodyPr>
          <a:lstStyle/>
          <a:p>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P</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S</a:t>
            </a:r>
          </a:p>
        </p:txBody>
      </p:sp>
      <p:grpSp>
        <p:nvGrpSpPr>
          <p:cNvPr id="6" name="Group 5"/>
          <p:cNvGrpSpPr/>
          <p:nvPr/>
        </p:nvGrpSpPr>
        <p:grpSpPr>
          <a:xfrm>
            <a:off x="6876648" y="4188520"/>
            <a:ext cx="5101120" cy="2935598"/>
            <a:chOff x="6342796" y="3764202"/>
            <a:chExt cx="5101120" cy="2935598"/>
          </a:xfrm>
        </p:grpSpPr>
        <p:sp>
          <p:nvSpPr>
            <p:cNvPr id="2" name="TextBox 1"/>
            <p:cNvSpPr txBox="1"/>
            <p:nvPr/>
          </p:nvSpPr>
          <p:spPr>
            <a:xfrm>
              <a:off x="6757060" y="5130140"/>
              <a:ext cx="1056904" cy="1569660"/>
            </a:xfrm>
            <a:prstGeom prst="rect">
              <a:avLst/>
            </a:prstGeom>
            <a:noFill/>
          </p:spPr>
          <p:txBody>
            <a:bodyPr wrap="square" rtlCol="0">
              <a:spAutoFit/>
            </a:bodyPr>
            <a:lstStyle/>
            <a:p>
              <a:r>
                <a:rPr lang="en-US" sz="9600" dirty="0">
                  <a:solidFill>
                    <a:srgbClr val="002060"/>
                  </a:solidFill>
                  <a:latin typeface="Arial Black" panose="020B0A04020102020204" pitchFamily="34" charset="0"/>
                </a:rPr>
                <a:t>D</a:t>
              </a:r>
            </a:p>
          </p:txBody>
        </p:sp>
        <p:sp>
          <p:nvSpPr>
            <p:cNvPr id="15" name="TextBox 14"/>
            <p:cNvSpPr txBox="1"/>
            <p:nvPr/>
          </p:nvSpPr>
          <p:spPr>
            <a:xfrm>
              <a:off x="10120117" y="3764202"/>
              <a:ext cx="1056904" cy="1569660"/>
            </a:xfrm>
            <a:prstGeom prst="rect">
              <a:avLst/>
            </a:prstGeom>
            <a:noFill/>
          </p:spPr>
          <p:txBody>
            <a:bodyPr wrap="square" rtlCol="0">
              <a:spAutoFit/>
            </a:bodyPr>
            <a:lstStyle/>
            <a:p>
              <a:r>
                <a:rPr lang="en-US" sz="9600" dirty="0">
                  <a:solidFill>
                    <a:srgbClr val="002060"/>
                  </a:solidFill>
                  <a:latin typeface="Arial Black" panose="020B0A04020102020204" pitchFamily="34" charset="0"/>
                </a:rPr>
                <a:t>A</a:t>
              </a:r>
            </a:p>
          </p:txBody>
        </p:sp>
        <p:cxnSp>
          <p:nvCxnSpPr>
            <p:cNvPr id="4" name="Straight Arrow Connector 3"/>
            <p:cNvCxnSpPr/>
            <p:nvPr/>
          </p:nvCxnSpPr>
          <p:spPr>
            <a:xfrm flipV="1">
              <a:off x="7956468" y="4892633"/>
              <a:ext cx="2023502" cy="724395"/>
            </a:xfrm>
            <a:prstGeom prst="straightConnector1">
              <a:avLst/>
            </a:prstGeom>
            <a:ln w="76200">
              <a:solidFill>
                <a:srgbClr val="FFCC00"/>
              </a:solidFill>
              <a:prstDash val="lgDashDotDot"/>
              <a:tailEnd type="arrow"/>
            </a:ln>
          </p:spPr>
          <p:style>
            <a:lnRef idx="1">
              <a:schemeClr val="accent1"/>
            </a:lnRef>
            <a:fillRef idx="0">
              <a:schemeClr val="accent1"/>
            </a:fillRef>
            <a:effectRef idx="0">
              <a:schemeClr val="accent1"/>
            </a:effectRef>
            <a:fontRef idx="minor">
              <a:schemeClr val="tx1"/>
            </a:fontRef>
          </p:style>
        </p:cxnSp>
        <p:pic>
          <p:nvPicPr>
            <p:cNvPr id="2050" name="Picture 2" descr="https://i.warosu.org/data/fa/img/0100/66/1435999547510.png"/>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42796" y="5410856"/>
              <a:ext cx="561833" cy="5618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d30y9cdsu7xlg0.cloudfront.net/png/122433-200.png"/>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10125" y="3773850"/>
              <a:ext cx="533791" cy="5337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8325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ughoundpestcontrol.com/images/General/facts_general.jpg"/>
          <p:cNvPicPr>
            <a:picLocks noChangeAspect="1" noChangeArrowheads="1"/>
          </p:cNvPicPr>
          <p:nvPr/>
        </p:nvPicPr>
        <p:blipFill rotWithShape="1">
          <a:blip r:embed="rId3">
            <a:extLst>
              <a:ext uri="{28A0092B-C50C-407E-A947-70E740481C1C}">
                <a14:useLocalDpi xmlns:a14="http://schemas.microsoft.com/office/drawing/2010/main" val="0"/>
              </a:ext>
            </a:extLst>
          </a:blip>
          <a:srcRect l="19445" t="5500" r="12385" b="14938"/>
          <a:stretch/>
        </p:blipFill>
        <p:spPr bwMode="auto">
          <a:xfrm>
            <a:off x="9836262" y="79036"/>
            <a:ext cx="2203337" cy="23974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br>
              <a:rPr lang="en-US" altLang="en-US" dirty="0">
                <a:solidFill>
                  <a:srgbClr val="514843"/>
                </a:solidFill>
                <a:latin typeface="Arial" pitchFamily="34" charset="0"/>
                <a:cs typeface="Arial" pitchFamily="34" charset="0"/>
              </a:rPr>
            </a:br>
            <a:endParaRPr lang="en-US" altLang="en-US"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sz="1200"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5" name="TextBox 4"/>
          <p:cNvSpPr txBox="1"/>
          <p:nvPr/>
        </p:nvSpPr>
        <p:spPr>
          <a:xfrm>
            <a:off x="916254" y="1992981"/>
            <a:ext cx="10114249" cy="2800767"/>
          </a:xfrm>
          <a:prstGeom prst="rect">
            <a:avLst/>
          </a:prstGeom>
          <a:noFill/>
        </p:spPr>
        <p:txBody>
          <a:bodyPr wrap="square" rtlCol="0">
            <a:spAutoFit/>
          </a:bodyPr>
          <a:lstStyle/>
          <a:p>
            <a:pPr marL="285750" indent="-285750">
              <a:buFont typeface="Wingdings" panose="05000000000000000000" pitchFamily="2" charset="2"/>
              <a:buChar char="§"/>
            </a:pPr>
            <a:r>
              <a:rPr lang="en-US" sz="4400" dirty="0">
                <a:solidFill>
                  <a:srgbClr val="514843"/>
                </a:solidFill>
                <a:latin typeface="Tw Cen MT" panose="020B0602020104020603" pitchFamily="34" charset="0"/>
              </a:rPr>
              <a:t>You can get a “Pirate Certificate” at the Massachusetts Institute of Technology (MIT).  You must complete courses such as archery, sailing and fencing.</a:t>
            </a:r>
          </a:p>
        </p:txBody>
      </p:sp>
      <p:sp>
        <p:nvSpPr>
          <p:cNvPr id="4" name="TextBox 3"/>
          <p:cNvSpPr txBox="1"/>
          <p:nvPr/>
        </p:nvSpPr>
        <p:spPr>
          <a:xfrm>
            <a:off x="1017854" y="495040"/>
            <a:ext cx="10114249" cy="1107996"/>
          </a:xfrm>
          <a:prstGeom prst="rect">
            <a:avLst/>
          </a:prstGeom>
          <a:noFill/>
        </p:spPr>
        <p:txBody>
          <a:bodyPr vert="horz" wrap="square" rtlCol="0">
            <a:spAutoFit/>
          </a:bodyPr>
          <a:lstStyle/>
          <a:p>
            <a:r>
              <a:rPr lang="en-US" sz="66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Interesting Facts</a:t>
            </a:r>
            <a:endParaRPr lang="en-US" sz="6600" dirty="0">
              <a:solidFill>
                <a:srgbClr val="0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sp>
        <p:nvSpPr>
          <p:cNvPr id="14" name="Rectangle 13"/>
          <p:cNvSpPr/>
          <p:nvPr/>
        </p:nvSpPr>
        <p:spPr>
          <a:xfrm>
            <a:off x="3759200" y="6467609"/>
            <a:ext cx="8280400" cy="523220"/>
          </a:xfrm>
          <a:prstGeom prst="rect">
            <a:avLst/>
          </a:prstGeom>
        </p:spPr>
        <p:txBody>
          <a:bodyPr wrap="square">
            <a:spAutoFit/>
          </a:bodyPr>
          <a:lstStyle/>
          <a:p>
            <a:pPr algn="r"/>
            <a:r>
              <a:rPr lang="en-US" sz="1400" b="1" i="1" dirty="0">
                <a:solidFill>
                  <a:srgbClr val="000000"/>
                </a:solidFill>
              </a:rPr>
              <a:t>SOURCE: </a:t>
            </a:r>
            <a:r>
              <a:rPr lang="en-US" sz="1300" b="1" i="1" dirty="0">
                <a:solidFill>
                  <a:srgbClr val="000000"/>
                </a:solidFill>
              </a:rPr>
              <a:t>MIT AWARDS PIRATE CERTIFICATES TO UNDERGRADUATES – BOSTONGLOBE.COM</a:t>
            </a:r>
          </a:p>
          <a:p>
            <a:pPr algn="r"/>
            <a:endParaRPr lang="en-US" sz="1400" b="1" dirty="0">
              <a:solidFill>
                <a:srgbClr val="CC3300"/>
              </a:solidFill>
            </a:endParaRPr>
          </a:p>
        </p:txBody>
      </p:sp>
      <p:pic>
        <p:nvPicPr>
          <p:cNvPr id="2052" name="Picture 4" descr="http://www.clipartbest.com/cliparts/yik/Mbn/yikMbnxBT.jpeg"/>
          <p:cNvPicPr>
            <a:picLocks noChangeAspect="1" noChangeArrowheads="1"/>
          </p:cNvPicPr>
          <p:nvPr/>
        </p:nvPicPr>
        <p:blipFill rotWithShape="1">
          <a:blip r:embed="rId4">
            <a:extLst>
              <a:ext uri="{28A0092B-C50C-407E-A947-70E740481C1C}">
                <a14:useLocalDpi xmlns:a14="http://schemas.microsoft.com/office/drawing/2010/main" val="0"/>
              </a:ext>
            </a:extLst>
          </a:blip>
          <a:srcRect b="10673"/>
          <a:stretch/>
        </p:blipFill>
        <p:spPr bwMode="auto">
          <a:xfrm>
            <a:off x="6950354" y="4270922"/>
            <a:ext cx="2320646" cy="2072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27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429" y="1880168"/>
            <a:ext cx="11682453" cy="2246769"/>
          </a:xfrm>
          <a:prstGeom prst="rect">
            <a:avLst/>
          </a:prstGeom>
          <a:solidFill>
            <a:srgbClr val="002060"/>
          </a:solidFill>
        </p:spPr>
        <p:txBody>
          <a:bodyPr wrap="square" rtlCol="0">
            <a:spAutoFit/>
          </a:bodyPr>
          <a:lstStyle/>
          <a:p>
            <a:pPr algn="ctr"/>
            <a:endParaRPr lang="en-US" sz="2000" b="1" dirty="0">
              <a:solidFill>
                <a:schemeClr val="bg1"/>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endParaRPr>
          </a:p>
          <a:p>
            <a:pPr algn="ctr"/>
            <a:r>
              <a:rPr lang="en-US" sz="10000" b="1" dirty="0">
                <a:solidFill>
                  <a:schemeClr val="bg1"/>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rPr>
              <a:t>Grade Point Average</a:t>
            </a:r>
          </a:p>
          <a:p>
            <a:pPr algn="ctr"/>
            <a:endParaRPr lang="en-US" sz="2000" b="1" dirty="0">
              <a:solidFill>
                <a:schemeClr val="bg1"/>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endParaRPr>
          </a:p>
        </p:txBody>
      </p:sp>
      <p:pic>
        <p:nvPicPr>
          <p:cNvPr id="1026"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4410"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51074" y="4728755"/>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79430" y="536131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41085" y="5375168"/>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03264"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608332" y="565265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865136" y="4752507"/>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32912" y="5665718"/>
            <a:ext cx="608807" cy="60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30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nvGraphicFramePr>
        <p:xfrm>
          <a:off x="671891" y="1938153"/>
          <a:ext cx="5156414" cy="4378449"/>
        </p:xfrm>
        <a:graphic>
          <a:graphicData uri="http://schemas.openxmlformats.org/drawingml/2006/table">
            <a:tbl>
              <a:tblPr firstRow="1" bandRow="1">
                <a:tableStyleId>{5940675A-B579-460E-94D1-54222C63F5DA}</a:tableStyleId>
              </a:tblPr>
              <a:tblGrid>
                <a:gridCol w="2578207">
                  <a:extLst>
                    <a:ext uri="{9D8B030D-6E8A-4147-A177-3AD203B41FA5}">
                      <a16:colId xmlns:a16="http://schemas.microsoft.com/office/drawing/2014/main" val="20000"/>
                    </a:ext>
                  </a:extLst>
                </a:gridCol>
                <a:gridCol w="2578207">
                  <a:extLst>
                    <a:ext uri="{9D8B030D-6E8A-4147-A177-3AD203B41FA5}">
                      <a16:colId xmlns:a16="http://schemas.microsoft.com/office/drawing/2014/main" val="20001"/>
                    </a:ext>
                  </a:extLst>
                </a:gridCol>
              </a:tblGrid>
              <a:tr h="672795">
                <a:tc>
                  <a:txBody>
                    <a:bodyPr/>
                    <a:lstStyle/>
                    <a:p>
                      <a:pPr algn="ctr"/>
                      <a:r>
                        <a:rPr lang="en-US" sz="3600" b="1" dirty="0">
                          <a:solidFill>
                            <a:schemeClr val="bg1"/>
                          </a:solidFill>
                          <a:latin typeface="Tw Cen MT" panose="020B0602020104020603" pitchFamily="34" charset="0"/>
                        </a:rPr>
                        <a:t>Grade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3600" b="1" dirty="0">
                          <a:solidFill>
                            <a:schemeClr val="bg1"/>
                          </a:solidFill>
                          <a:latin typeface="Tw Cen MT" panose="020B0602020104020603" pitchFamily="34" charset="0"/>
                        </a:rPr>
                        <a:t>Meaning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746979">
                <a:tc>
                  <a:txBody>
                    <a:bodyPr/>
                    <a:lstStyle/>
                    <a:p>
                      <a:pPr algn="ctr"/>
                      <a:r>
                        <a:rPr lang="en-US" sz="3600" b="1" dirty="0">
                          <a:solidFill>
                            <a:schemeClr val="tx2"/>
                          </a:solidFill>
                          <a:effectLst>
                            <a:outerShdw blurRad="38100" dist="38100" dir="2700000" algn="tl">
                              <a:srgbClr val="000000">
                                <a:alpha val="43137"/>
                              </a:srgbClr>
                            </a:outerShdw>
                          </a:effectLst>
                          <a:latin typeface="Tw Cen MT" panose="020B0602020104020603" pitchFamily="34" charset="0"/>
                        </a:rPr>
                        <a:t>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2">
                              <a:lumMod val="95000"/>
                              <a:lumOff val="5000"/>
                            </a:schemeClr>
                          </a:solidFill>
                          <a:effectLst>
                            <a:outerShdw blurRad="38100" dist="38100" dir="2700000" algn="tl">
                              <a:srgbClr val="000000">
                                <a:alpha val="43137"/>
                              </a:srgbClr>
                            </a:outerShdw>
                          </a:effectLst>
                          <a:latin typeface="Tw Cen MT" panose="020B0602020104020603" pitchFamily="34" charset="0"/>
                        </a:rPr>
                        <a:t>Markedly Superior</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92557">
                <a:tc>
                  <a:txBody>
                    <a:bodyPr/>
                    <a:lstStyle/>
                    <a:p>
                      <a:pPr algn="ctr"/>
                      <a:r>
                        <a:rPr lang="en-US" sz="3600" b="1" dirty="0">
                          <a:solidFill>
                            <a:schemeClr val="tx2"/>
                          </a:solidFill>
                          <a:effectLst>
                            <a:outerShdw blurRad="38100" dist="38100" dir="2700000" algn="tl">
                              <a:srgbClr val="000000">
                                <a:alpha val="43137"/>
                              </a:srgbClr>
                            </a:outerShdw>
                          </a:effectLst>
                          <a:latin typeface="Tw Cen MT" panose="020B0602020104020603" pitchFamily="34" charset="0"/>
                        </a:rPr>
                        <a:t>B</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3399"/>
                          </a:solidFill>
                          <a:effectLst>
                            <a:outerShdw blurRad="38100" dist="38100" dir="2700000" algn="tl">
                              <a:srgbClr val="000000">
                                <a:alpha val="43137"/>
                              </a:srgbClr>
                            </a:outerShdw>
                          </a:effectLst>
                          <a:latin typeface="Tw Cen MT" panose="020B0602020104020603" pitchFamily="34" charset="0"/>
                        </a:rPr>
                        <a:t>Superior</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04260">
                <a:tc>
                  <a:txBody>
                    <a:bodyPr/>
                    <a:lstStyle/>
                    <a:p>
                      <a:pPr algn="ctr"/>
                      <a:r>
                        <a:rPr lang="en-US" sz="3600" b="1" dirty="0">
                          <a:solidFill>
                            <a:schemeClr val="tx2"/>
                          </a:solidFill>
                          <a:effectLst>
                            <a:outerShdw blurRad="38100" dist="38100" dir="2700000" algn="tl">
                              <a:srgbClr val="000000">
                                <a:alpha val="43137"/>
                              </a:srgbClr>
                            </a:outerShdw>
                          </a:effectLst>
                          <a:latin typeface="Tw Cen MT" panose="020B0602020104020603" pitchFamily="34" charset="0"/>
                        </a:rPr>
                        <a:t>C</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C000"/>
                          </a:solidFill>
                          <a:effectLst>
                            <a:outerShdw blurRad="38100" dist="38100" dir="2700000" algn="tl">
                              <a:srgbClr val="000000">
                                <a:alpha val="43137"/>
                              </a:srgbClr>
                            </a:outerShdw>
                          </a:effectLst>
                          <a:latin typeface="Tw Cen MT" panose="020B0602020104020603" pitchFamily="34" charset="0"/>
                        </a:rPr>
                        <a:t>Satisfactory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38898">
                <a:tc>
                  <a:txBody>
                    <a:bodyPr/>
                    <a:lstStyle/>
                    <a:p>
                      <a:pPr algn="ctr"/>
                      <a:r>
                        <a:rPr lang="en-US" sz="3600" b="1" dirty="0">
                          <a:solidFill>
                            <a:schemeClr val="tx2"/>
                          </a:solidFill>
                          <a:effectLst>
                            <a:outerShdw blurRad="38100" dist="38100" dir="2700000" algn="tl">
                              <a:srgbClr val="000000">
                                <a:alpha val="43137"/>
                              </a:srgbClr>
                            </a:outerShdw>
                          </a:effectLst>
                          <a:latin typeface="Tw Cen MT" panose="020B0602020104020603" pitchFamily="34" charset="0"/>
                        </a:rPr>
                        <a:t>D</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C3300"/>
                          </a:solidFill>
                          <a:effectLst>
                            <a:outerShdw blurRad="38100" dist="38100" dir="2700000" algn="tl">
                              <a:srgbClr val="000000">
                                <a:alpha val="43137"/>
                              </a:srgbClr>
                            </a:outerShdw>
                          </a:effectLst>
                          <a:latin typeface="Tw Cen MT" panose="020B0602020104020603" pitchFamily="34" charset="0"/>
                        </a:rPr>
                        <a:t>Needs to Improve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04261">
                <a:tc>
                  <a:txBody>
                    <a:bodyPr/>
                    <a:lstStyle/>
                    <a:p>
                      <a:pPr algn="ctr"/>
                      <a:r>
                        <a:rPr lang="en-US" sz="3600" b="1" dirty="0">
                          <a:solidFill>
                            <a:schemeClr val="tx2"/>
                          </a:solidFill>
                          <a:effectLst>
                            <a:outerShdw blurRad="38100" dist="38100" dir="2700000" algn="tl">
                              <a:srgbClr val="000000">
                                <a:alpha val="43137"/>
                              </a:srgbClr>
                            </a:outerShdw>
                          </a:effectLst>
                          <a:latin typeface="Tw Cen MT" panose="020B0602020104020603" pitchFamily="34" charset="0"/>
                        </a:rPr>
                        <a:t>F</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C3300"/>
                          </a:solidFill>
                          <a:effectLst>
                            <a:outerShdw blurRad="38100" dist="38100" dir="2700000" algn="tl">
                              <a:srgbClr val="000000">
                                <a:alpha val="43137"/>
                              </a:srgbClr>
                            </a:outerShdw>
                          </a:effectLst>
                          <a:latin typeface="Tw Cen MT" panose="020B0602020104020603" pitchFamily="34" charset="0"/>
                        </a:rPr>
                        <a:t>Little or no Progress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6" name="TextBox 35"/>
          <p:cNvSpPr txBox="1"/>
          <p:nvPr/>
        </p:nvSpPr>
        <p:spPr>
          <a:xfrm>
            <a:off x="860196" y="328699"/>
            <a:ext cx="10412147" cy="923330"/>
          </a:xfrm>
          <a:prstGeom prst="rect">
            <a:avLst/>
          </a:prstGeom>
          <a:noFill/>
        </p:spPr>
        <p:txBody>
          <a:bodyPr vert="horz" wrap="square" rtlCol="0">
            <a:spAutoFit/>
          </a:bodyPr>
          <a:lstStyle/>
          <a:p>
            <a:pPr algn="ctr"/>
            <a:r>
              <a:rPr lang="en-US" sz="54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High School Marks</a:t>
            </a:r>
            <a:endParaRPr lang="en-US" sz="5400" dirty="0">
              <a:solidFill>
                <a:srgbClr val="0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graphicFrame>
        <p:nvGraphicFramePr>
          <p:cNvPr id="4" name="Table 3"/>
          <p:cNvGraphicFramePr>
            <a:graphicFrameLocks noGrp="1"/>
          </p:cNvGraphicFramePr>
          <p:nvPr/>
        </p:nvGraphicFramePr>
        <p:xfrm>
          <a:off x="6549105" y="2984500"/>
          <a:ext cx="4927600" cy="3321521"/>
        </p:xfrm>
        <a:graphic>
          <a:graphicData uri="http://schemas.openxmlformats.org/drawingml/2006/table">
            <a:tbl>
              <a:tblPr firstRow="1" bandRow="1">
                <a:tableStyleId>{5940675A-B579-460E-94D1-54222C63F5DA}</a:tableStyleId>
              </a:tblPr>
              <a:tblGrid>
                <a:gridCol w="2584816">
                  <a:extLst>
                    <a:ext uri="{9D8B030D-6E8A-4147-A177-3AD203B41FA5}">
                      <a16:colId xmlns:a16="http://schemas.microsoft.com/office/drawing/2014/main" val="20000"/>
                    </a:ext>
                  </a:extLst>
                </a:gridCol>
                <a:gridCol w="2342784">
                  <a:extLst>
                    <a:ext uri="{9D8B030D-6E8A-4147-A177-3AD203B41FA5}">
                      <a16:colId xmlns:a16="http://schemas.microsoft.com/office/drawing/2014/main" val="20001"/>
                    </a:ext>
                  </a:extLst>
                </a:gridCol>
              </a:tblGrid>
              <a:tr h="780791">
                <a:tc>
                  <a:txBody>
                    <a:bodyPr/>
                    <a:lstStyle/>
                    <a:p>
                      <a:pPr algn="ctr"/>
                      <a:r>
                        <a:rPr lang="en-US" sz="3600" b="1" dirty="0">
                          <a:latin typeface="Tw Cen MT" panose="020B0602020104020603" pitchFamily="34" charset="0"/>
                        </a:rPr>
                        <a:t>Grade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US" sz="3600" b="1" dirty="0">
                          <a:latin typeface="Tw Cen MT" panose="020B0602020104020603" pitchFamily="34" charset="0"/>
                        </a:rPr>
                        <a:t>Meaning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0"/>
                  </a:ext>
                </a:extLst>
              </a:tr>
              <a:tr h="846910">
                <a:tc>
                  <a:txBody>
                    <a:bodyPr/>
                    <a:lstStyle/>
                    <a:p>
                      <a:pPr algn="ctr"/>
                      <a:r>
                        <a:rPr lang="en-US" sz="3600" b="1" dirty="0">
                          <a:solidFill>
                            <a:schemeClr val="tx2"/>
                          </a:solidFill>
                          <a:effectLst>
                            <a:outerShdw blurRad="38100" dist="38100" dir="2700000" algn="tl">
                              <a:srgbClr val="000000">
                                <a:alpha val="43137"/>
                              </a:srgbClr>
                            </a:outerShdw>
                          </a:effectLst>
                          <a:latin typeface="Tw Cen MT" panose="020B0602020104020603" pitchFamily="34" charset="0"/>
                        </a:rPr>
                        <a:t>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a:solidFill>
                            <a:schemeClr val="tx2"/>
                          </a:solidFill>
                          <a:effectLst>
                            <a:outerShdw blurRad="38100" dist="38100" dir="2700000" algn="tl">
                              <a:srgbClr val="000000">
                                <a:alpha val="43137"/>
                              </a:srgbClr>
                            </a:outerShdw>
                          </a:effectLst>
                          <a:latin typeface="Tw Cen MT" panose="020B0602020104020603" pitchFamily="34" charset="0"/>
                        </a:rPr>
                        <a:t>Excellent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46910">
                <a:tc>
                  <a:txBody>
                    <a:bodyPr/>
                    <a:lstStyle/>
                    <a:p>
                      <a:pPr algn="ctr"/>
                      <a:r>
                        <a:rPr lang="en-US" sz="3600" b="1" dirty="0">
                          <a:solidFill>
                            <a:schemeClr val="tx2"/>
                          </a:solidFill>
                          <a:effectLst>
                            <a:outerShdw blurRad="38100" dist="38100" dir="2700000" algn="tl">
                              <a:srgbClr val="000000">
                                <a:alpha val="43137"/>
                              </a:srgbClr>
                            </a:outerShdw>
                          </a:effectLst>
                          <a:latin typeface="Tw Cen MT" panose="020B0602020104020603" pitchFamily="34" charset="0"/>
                        </a:rPr>
                        <a:t>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a:solidFill>
                            <a:srgbClr val="FFC000"/>
                          </a:solidFill>
                          <a:effectLst>
                            <a:outerShdw blurRad="38100" dist="38100" dir="2700000" algn="tl">
                              <a:srgbClr val="000000">
                                <a:alpha val="43137"/>
                              </a:srgbClr>
                            </a:outerShdw>
                          </a:effectLst>
                          <a:latin typeface="Tw Cen MT" panose="020B0602020104020603" pitchFamily="34" charset="0"/>
                        </a:rPr>
                        <a:t>Satisfactory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46910">
                <a:tc>
                  <a:txBody>
                    <a:bodyPr/>
                    <a:lstStyle/>
                    <a:p>
                      <a:pPr algn="ctr"/>
                      <a:r>
                        <a:rPr lang="en-US" sz="3600" b="1" dirty="0">
                          <a:solidFill>
                            <a:schemeClr val="tx2"/>
                          </a:solidFill>
                          <a:effectLst>
                            <a:outerShdw blurRad="38100" dist="38100" dir="2700000" algn="tl">
                              <a:srgbClr val="000000">
                                <a:alpha val="43137"/>
                              </a:srgbClr>
                            </a:outerShdw>
                          </a:effectLst>
                          <a:latin typeface="Tw Cen MT" panose="020B0602020104020603" pitchFamily="34" charset="0"/>
                        </a:rPr>
                        <a:t>U</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a:solidFill>
                            <a:srgbClr val="C00000"/>
                          </a:solidFill>
                          <a:effectLst>
                            <a:outerShdw blurRad="38100" dist="38100" dir="2700000" algn="tl">
                              <a:srgbClr val="000000">
                                <a:alpha val="43137"/>
                              </a:srgbClr>
                            </a:outerShdw>
                          </a:effectLst>
                          <a:latin typeface="Tw Cen MT" panose="020B0602020104020603" pitchFamily="34" charset="0"/>
                        </a:rPr>
                        <a:t>Unsatisfactory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5" name="Picture 4" descr="http://inmobiliariacobian.com/wp-content/uploads/2014/12/40491984.jpg"/>
          <p:cNvPicPr>
            <a:picLocks noChangeAspect="1" noChangeArrowheads="1"/>
          </p:cNvPicPr>
          <p:nvPr/>
        </p:nvPicPr>
        <p:blipFill rotWithShape="1">
          <a:blip r:embed="rId3">
            <a:extLst>
              <a:ext uri="{28A0092B-C50C-407E-A947-70E740481C1C}">
                <a14:useLocalDpi xmlns:a14="http://schemas.microsoft.com/office/drawing/2010/main" val="0"/>
              </a:ext>
            </a:extLst>
          </a:blip>
          <a:srcRect l="8049" t="6611" r="9592" b="12578"/>
          <a:stretch/>
        </p:blipFill>
        <p:spPr bwMode="auto">
          <a:xfrm>
            <a:off x="6165381" y="2064843"/>
            <a:ext cx="1008654" cy="812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ascendglobaltechnologies.com/img/poster/OpportunityIc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5403" y="1918400"/>
            <a:ext cx="994161" cy="99416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883400" y="1856552"/>
            <a:ext cx="4300043" cy="110751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br>
              <a:rPr lang="en-US" sz="4800" b="1" dirty="0">
                <a:solidFill>
                  <a:srgbClr val="000000">
                    <a:lumMod val="75000"/>
                    <a:lumOff val="25000"/>
                  </a:srgbClr>
                </a:solidFill>
                <a:latin typeface="Tw Cen MT" panose="020B0602020104020603" pitchFamily="34" charset="0"/>
              </a:rPr>
            </a:br>
            <a:r>
              <a:rPr lang="en-US" b="1" dirty="0">
                <a:solidFill>
                  <a:srgbClr val="000000">
                    <a:lumMod val="85000"/>
                    <a:lumOff val="15000"/>
                  </a:srgbClr>
                </a:solidFill>
                <a:effectLst>
                  <a:outerShdw blurRad="38100" dist="38100" dir="2700000" algn="tl">
                    <a:srgbClr val="000000">
                      <a:alpha val="43137"/>
                    </a:srgbClr>
                  </a:outerShdw>
                </a:effectLst>
                <a:latin typeface="Tw Cen MT" panose="020B0602020104020603" pitchFamily="34" charset="0"/>
              </a:rPr>
              <a:t>Work Habits and Cooperation Marks</a:t>
            </a:r>
          </a:p>
        </p:txBody>
      </p:sp>
      <p:sp>
        <p:nvSpPr>
          <p:cNvPr id="8" name="Title 1"/>
          <p:cNvSpPr txBox="1">
            <a:spLocks/>
          </p:cNvSpPr>
          <p:nvPr/>
        </p:nvSpPr>
        <p:spPr>
          <a:xfrm>
            <a:off x="1171453" y="1379127"/>
            <a:ext cx="4208090" cy="553755"/>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en-US" b="1" dirty="0">
                <a:solidFill>
                  <a:srgbClr val="000000">
                    <a:lumMod val="85000"/>
                    <a:lumOff val="15000"/>
                  </a:srgbClr>
                </a:solidFill>
                <a:effectLst>
                  <a:outerShdw blurRad="38100" dist="38100" dir="2700000" algn="tl">
                    <a:srgbClr val="000000">
                      <a:alpha val="43137"/>
                    </a:srgbClr>
                  </a:outerShdw>
                </a:effectLst>
                <a:latin typeface="Tw Cen MT" panose="020B0602020104020603" pitchFamily="34" charset="0"/>
              </a:rPr>
              <a:t>Academic Marks</a:t>
            </a:r>
          </a:p>
        </p:txBody>
      </p:sp>
      <p:pic>
        <p:nvPicPr>
          <p:cNvPr id="1026" name="Picture 2" descr="http://www.graphicsfuel.com/wp-content/uploads/2012/07/books-icon-5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71" y="922029"/>
            <a:ext cx="1493450" cy="149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84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17" y="220717"/>
            <a:ext cx="11196966" cy="1529257"/>
          </a:xfrm>
        </p:spPr>
        <p:txBody>
          <a:bodyPr>
            <a:noAutofit/>
          </a:bodyPr>
          <a:lstStyle/>
          <a:p>
            <a:pPr algn="ctr"/>
            <a:r>
              <a:rPr lang="en-US" sz="7200" b="1" dirty="0">
                <a:solidFill>
                  <a:schemeClr val="accent3"/>
                </a:solidFill>
                <a:effectLst>
                  <a:outerShdw blurRad="38100" dist="38100" dir="2700000" algn="tl">
                    <a:srgbClr val="000000">
                      <a:alpha val="43137"/>
                    </a:srgbClr>
                  </a:outerShdw>
                </a:effectLst>
                <a:latin typeface="Tw Cen MT" panose="020B0602020104020603" pitchFamily="34" charset="0"/>
              </a:rPr>
              <a:t>Grade Point Average (GPA)</a:t>
            </a:r>
            <a:br>
              <a:rPr lang="en-US" sz="7200" b="1" dirty="0">
                <a:solidFill>
                  <a:schemeClr val="accent3"/>
                </a:solidFill>
                <a:effectLst>
                  <a:outerShdw blurRad="38100" dist="38100" dir="2700000" algn="tl">
                    <a:srgbClr val="000000">
                      <a:alpha val="43137"/>
                    </a:srgbClr>
                  </a:outerShdw>
                </a:effectLst>
                <a:latin typeface="Tw Cen MT" panose="020B0602020104020603" pitchFamily="34" charset="0"/>
              </a:rPr>
            </a:br>
            <a:r>
              <a:rPr lang="en-US" sz="3200" b="1" dirty="0">
                <a:solidFill>
                  <a:schemeClr val="accent3"/>
                </a:solidFill>
                <a:latin typeface="Tw Cen MT" panose="020B0602020104020603" pitchFamily="34" charset="0"/>
              </a:rPr>
              <a:t>The importance of a competitive GPA</a:t>
            </a:r>
            <a:endParaRPr lang="en-US" sz="7200" b="1" dirty="0">
              <a:solidFill>
                <a:schemeClr val="accent3"/>
              </a:solidFill>
              <a:effectLst>
                <a:outerShdw blurRad="38100" dist="38100" dir="2700000" algn="tl">
                  <a:srgbClr val="000000">
                    <a:alpha val="43137"/>
                  </a:srgbClr>
                </a:outerShdw>
              </a:effectLst>
              <a:latin typeface="Tw Cen MT" panose="020B0602020104020603" pitchFamily="34" charset="0"/>
            </a:endParaRPr>
          </a:p>
        </p:txBody>
      </p:sp>
      <p:sp>
        <p:nvSpPr>
          <p:cNvPr id="6" name="TextBox 5"/>
          <p:cNvSpPr txBox="1"/>
          <p:nvPr/>
        </p:nvSpPr>
        <p:spPr>
          <a:xfrm>
            <a:off x="961697" y="1930403"/>
            <a:ext cx="10421006" cy="3062377"/>
          </a:xfrm>
          <a:prstGeom prst="rect">
            <a:avLst/>
          </a:prstGeom>
          <a:noFill/>
        </p:spPr>
        <p:txBody>
          <a:bodyPr wrap="square" rtlCol="0">
            <a:spAutoFit/>
          </a:bodyPr>
          <a:lstStyle/>
          <a:p>
            <a:pPr marL="285750" indent="-285750">
              <a:buFont typeface="Wingdings" panose="05000000000000000000" pitchFamily="2" charset="2"/>
              <a:buChar char="§"/>
            </a:pPr>
            <a:r>
              <a:rPr lang="en-US" sz="3500" dirty="0">
                <a:latin typeface="Tw Cen MT" panose="020B0602020104020603" pitchFamily="34" charset="0"/>
              </a:rPr>
              <a:t>A high GPA indicates hard work, dedication and commitment to your academic success – all qualities that matter to colleges and universities!</a:t>
            </a:r>
          </a:p>
          <a:p>
            <a:pPr marL="285750" indent="-285750">
              <a:buFont typeface="Wingdings" panose="05000000000000000000" pitchFamily="2" charset="2"/>
              <a:buChar char="§"/>
            </a:pPr>
            <a:endParaRPr lang="en-US" dirty="0">
              <a:latin typeface="Tw Cen MT" panose="020B0602020104020603" pitchFamily="34" charset="0"/>
            </a:endParaRPr>
          </a:p>
          <a:p>
            <a:pPr marL="285750" indent="-285750">
              <a:buFont typeface="Wingdings" panose="05000000000000000000" pitchFamily="2" charset="2"/>
              <a:buChar char="§"/>
            </a:pPr>
            <a:r>
              <a:rPr lang="en-US" sz="3500" dirty="0">
                <a:latin typeface="Tw Cen MT" panose="020B0602020104020603" pitchFamily="34" charset="0"/>
              </a:rPr>
              <a:t>GPA is one of the major items that universities look at when reviewing applications for admissions.</a:t>
            </a:r>
          </a:p>
        </p:txBody>
      </p:sp>
      <p:pic>
        <p:nvPicPr>
          <p:cNvPr id="4" name="Picture 2" descr="https://lh3.ggpht.com/5VvnPCOfTnJuiCJfcGvpMikfz-5DQxWPbtZ_RYDIELF9CeGZO7Y2RZys1mVjfsHhtbM=w300"/>
          <p:cNvPicPr>
            <a:picLocks noChangeAspect="1" noChangeArrowheads="1"/>
          </p:cNvPicPr>
          <p:nvPr/>
        </p:nvPicPr>
        <p:blipFill rotWithShape="1">
          <a:blip r:embed="rId3">
            <a:extLst>
              <a:ext uri="{28A0092B-C50C-407E-A947-70E740481C1C}">
                <a14:useLocalDpi xmlns:a14="http://schemas.microsoft.com/office/drawing/2010/main" val="0"/>
              </a:ext>
            </a:extLst>
          </a:blip>
          <a:srcRect t="40169"/>
          <a:stretch/>
        </p:blipFill>
        <p:spPr bwMode="auto">
          <a:xfrm>
            <a:off x="9337675" y="4893298"/>
            <a:ext cx="2625725" cy="157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64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17" y="220717"/>
            <a:ext cx="11196966" cy="1529257"/>
          </a:xfrm>
        </p:spPr>
        <p:txBody>
          <a:bodyPr>
            <a:noAutofit/>
          </a:bodyPr>
          <a:lstStyle/>
          <a:p>
            <a:pPr algn="ctr"/>
            <a:r>
              <a:rPr lang="en-US" sz="7200" b="1" dirty="0">
                <a:solidFill>
                  <a:schemeClr val="accent3"/>
                </a:solidFill>
                <a:effectLst>
                  <a:outerShdw blurRad="38100" dist="38100" dir="2700000" algn="tl">
                    <a:srgbClr val="000000">
                      <a:alpha val="43137"/>
                    </a:srgbClr>
                  </a:outerShdw>
                </a:effectLst>
                <a:latin typeface="Tw Cen MT" panose="020B0602020104020603" pitchFamily="34" charset="0"/>
              </a:rPr>
              <a:t>Grade Point Average (GPA)</a:t>
            </a:r>
            <a:br>
              <a:rPr lang="en-US" sz="7200" b="1" dirty="0">
                <a:solidFill>
                  <a:schemeClr val="accent3"/>
                </a:solidFill>
                <a:effectLst>
                  <a:outerShdw blurRad="38100" dist="38100" dir="2700000" algn="tl">
                    <a:srgbClr val="000000">
                      <a:alpha val="43137"/>
                    </a:srgbClr>
                  </a:outerShdw>
                </a:effectLst>
                <a:latin typeface="Tw Cen MT" panose="020B0602020104020603" pitchFamily="34" charset="0"/>
              </a:rPr>
            </a:br>
            <a:r>
              <a:rPr lang="en-US" sz="3200" b="1" dirty="0">
                <a:solidFill>
                  <a:schemeClr val="accent3"/>
                </a:solidFill>
                <a:latin typeface="Tw Cen MT" panose="020B0602020104020603" pitchFamily="34" charset="0"/>
              </a:rPr>
              <a:t>The importance of a competitive GPA</a:t>
            </a:r>
            <a:endParaRPr lang="en-US" sz="7200" b="1" dirty="0">
              <a:solidFill>
                <a:schemeClr val="accent3"/>
              </a:solidFill>
              <a:effectLst>
                <a:outerShdw blurRad="38100" dist="38100" dir="2700000" algn="tl">
                  <a:srgbClr val="000000">
                    <a:alpha val="43137"/>
                  </a:srgbClr>
                </a:outerShdw>
              </a:effectLst>
              <a:latin typeface="Tw Cen MT" panose="020B0602020104020603" pitchFamily="34" charset="0"/>
            </a:endParaRPr>
          </a:p>
        </p:txBody>
      </p:sp>
      <p:sp>
        <p:nvSpPr>
          <p:cNvPr id="6" name="TextBox 5"/>
          <p:cNvSpPr txBox="1"/>
          <p:nvPr/>
        </p:nvSpPr>
        <p:spPr>
          <a:xfrm>
            <a:off x="961697" y="1907691"/>
            <a:ext cx="10759248" cy="3693319"/>
          </a:xfrm>
          <a:prstGeom prst="rect">
            <a:avLst/>
          </a:prstGeom>
          <a:noFill/>
        </p:spPr>
        <p:txBody>
          <a:bodyPr wrap="square" rtlCol="0">
            <a:spAutoFit/>
          </a:bodyPr>
          <a:lstStyle/>
          <a:p>
            <a:pPr marL="285750" indent="-285750">
              <a:buFont typeface="Wingdings" panose="05000000000000000000" pitchFamily="2" charset="2"/>
              <a:buChar char="§"/>
            </a:pPr>
            <a:r>
              <a:rPr lang="en-US" sz="3400" dirty="0">
                <a:latin typeface="Tw Cen MT" panose="020B0602020104020603" pitchFamily="34" charset="0"/>
              </a:rPr>
              <a:t>Colleges also look for an upward trend in GPA.  They want to see your grades get better over time.</a:t>
            </a:r>
          </a:p>
          <a:p>
            <a:pPr marL="285750" indent="-285750">
              <a:buFont typeface="Wingdings" panose="05000000000000000000" pitchFamily="2" charset="2"/>
              <a:buChar char="§"/>
            </a:pPr>
            <a:endParaRPr lang="en-US" sz="1200" dirty="0">
              <a:latin typeface="Tw Cen MT" panose="020B0602020104020603" pitchFamily="34" charset="0"/>
            </a:endParaRPr>
          </a:p>
          <a:p>
            <a:pPr marL="285750" indent="-285750">
              <a:buFont typeface="Wingdings" panose="05000000000000000000" pitchFamily="2" charset="2"/>
              <a:buChar char="§"/>
            </a:pPr>
            <a:r>
              <a:rPr lang="en-US" sz="3400" dirty="0">
                <a:latin typeface="Tw Cen MT" panose="020B0602020104020603" pitchFamily="34" charset="0"/>
              </a:rPr>
              <a:t>Having a slightly lower grade in a very challenging course such as Honors or AP U.S. History, looks better on your record than a high grade in a regular, less challenging course.</a:t>
            </a:r>
          </a:p>
          <a:p>
            <a:endParaRPr lang="en-US" dirty="0">
              <a:latin typeface="Tw Cen MT" panose="020B0602020104020603" pitchFamily="34" charset="0"/>
            </a:endParaRPr>
          </a:p>
        </p:txBody>
      </p:sp>
      <p:pic>
        <p:nvPicPr>
          <p:cNvPr id="4" name="Picture 2" descr="https://lh3.ggpht.com/5VvnPCOfTnJuiCJfcGvpMikfz-5DQxWPbtZ_RYDIELF9CeGZO7Y2RZys1mVjfsHhtbM=w300"/>
          <p:cNvPicPr>
            <a:picLocks noChangeAspect="1" noChangeArrowheads="1"/>
          </p:cNvPicPr>
          <p:nvPr/>
        </p:nvPicPr>
        <p:blipFill rotWithShape="1">
          <a:blip r:embed="rId3">
            <a:extLst>
              <a:ext uri="{28A0092B-C50C-407E-A947-70E740481C1C}">
                <a14:useLocalDpi xmlns:a14="http://schemas.microsoft.com/office/drawing/2010/main" val="0"/>
              </a:ext>
            </a:extLst>
          </a:blip>
          <a:srcRect t="40169"/>
          <a:stretch/>
        </p:blipFill>
        <p:spPr bwMode="auto">
          <a:xfrm>
            <a:off x="9337675" y="4893298"/>
            <a:ext cx="2625725" cy="157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13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4120"/>
            <a:ext cx="5537200" cy="6051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366429" y="626799"/>
            <a:ext cx="4221586" cy="2171700"/>
          </a:xfrm>
        </p:spPr>
        <p:txBody>
          <a:bodyPr>
            <a:noAutofit/>
          </a:bodyPr>
          <a:lstStyle/>
          <a:p>
            <a:pPr algn="ctr"/>
            <a:r>
              <a:rPr lang="en-US" sz="9600" b="1" dirty="0">
                <a:solidFill>
                  <a:schemeClr val="accent3"/>
                </a:solidFill>
                <a:effectLst>
                  <a:outerShdw blurRad="38100" dist="38100" dir="2700000" algn="tl">
                    <a:srgbClr val="000000">
                      <a:alpha val="43137"/>
                    </a:srgbClr>
                  </a:outerShdw>
                </a:effectLst>
                <a:latin typeface="Tw Cen MT" panose="020B0602020104020603" pitchFamily="34" charset="0"/>
              </a:rPr>
              <a:t>GPA</a:t>
            </a:r>
            <a:br>
              <a:rPr lang="en-US" sz="7200" b="1" dirty="0">
                <a:solidFill>
                  <a:schemeClr val="accent3"/>
                </a:solidFill>
                <a:effectLst>
                  <a:outerShdw blurRad="38100" dist="38100" dir="2700000" algn="tl">
                    <a:srgbClr val="000000">
                      <a:alpha val="43137"/>
                    </a:srgbClr>
                  </a:outerShdw>
                </a:effectLst>
                <a:latin typeface="Tw Cen MT" panose="020B0602020104020603" pitchFamily="34" charset="0"/>
              </a:rPr>
            </a:br>
            <a:r>
              <a:rPr lang="en-US" sz="3600" b="1" dirty="0">
                <a:solidFill>
                  <a:schemeClr val="accent3"/>
                </a:solidFill>
                <a:effectLst>
                  <a:outerShdw blurRad="38100" dist="38100" dir="2700000" algn="tl">
                    <a:srgbClr val="000000">
                      <a:alpha val="43137"/>
                    </a:srgbClr>
                  </a:outerShdw>
                </a:effectLst>
                <a:latin typeface="Tw Cen MT" panose="020B0602020104020603" pitchFamily="34" charset="0"/>
              </a:rPr>
              <a:t>Grade Point Average</a:t>
            </a:r>
            <a:endParaRPr lang="en-US" sz="7200" b="1" dirty="0">
              <a:solidFill>
                <a:schemeClr val="accent3"/>
              </a:solidFill>
              <a:effectLst>
                <a:outerShdw blurRad="38100" dist="38100" dir="2700000" algn="tl">
                  <a:srgbClr val="000000">
                    <a:alpha val="43137"/>
                  </a:srgbClr>
                </a:outerShdw>
              </a:effectLst>
              <a:latin typeface="Tw Cen MT" panose="020B0602020104020603" pitchFamily="34" charset="0"/>
            </a:endParaRPr>
          </a:p>
        </p:txBody>
      </p:sp>
      <p:sp>
        <p:nvSpPr>
          <p:cNvPr id="4" name="TextBox 3"/>
          <p:cNvSpPr txBox="1"/>
          <p:nvPr/>
        </p:nvSpPr>
        <p:spPr>
          <a:xfrm>
            <a:off x="7569200" y="6295762"/>
            <a:ext cx="4622800" cy="307777"/>
          </a:xfrm>
          <a:prstGeom prst="rect">
            <a:avLst/>
          </a:prstGeom>
          <a:noFill/>
        </p:spPr>
        <p:txBody>
          <a:bodyPr wrap="square" rtlCol="0">
            <a:spAutoFit/>
          </a:bodyPr>
          <a:lstStyle/>
          <a:p>
            <a:pPr algn="r"/>
            <a:r>
              <a:rPr lang="en-US" sz="1400" b="1" i="1" dirty="0">
                <a:solidFill>
                  <a:schemeClr val="tx2"/>
                </a:solidFill>
              </a:rPr>
              <a:t>SOURCE:  ADAPTED FROM </a:t>
            </a:r>
            <a:r>
              <a:rPr lang="en-US" sz="1300" b="1" i="1" dirty="0">
                <a:solidFill>
                  <a:schemeClr val="tx2"/>
                </a:solidFill>
              </a:rPr>
              <a:t>THE COLLEGE BOARD WEBSITE </a:t>
            </a:r>
          </a:p>
        </p:txBody>
      </p:sp>
      <p:grpSp>
        <p:nvGrpSpPr>
          <p:cNvPr id="5" name="Group 4"/>
          <p:cNvGrpSpPr/>
          <p:nvPr/>
        </p:nvGrpSpPr>
        <p:grpSpPr>
          <a:xfrm>
            <a:off x="7491630" y="3140705"/>
            <a:ext cx="3739306" cy="2473524"/>
            <a:chOff x="7633828" y="3254737"/>
            <a:chExt cx="3739306" cy="2473524"/>
          </a:xfrm>
        </p:grpSpPr>
        <p:grpSp>
          <p:nvGrpSpPr>
            <p:cNvPr id="3" name="Group 2"/>
            <p:cNvGrpSpPr/>
            <p:nvPr/>
          </p:nvGrpSpPr>
          <p:grpSpPr>
            <a:xfrm>
              <a:off x="7633828" y="3254737"/>
              <a:ext cx="3739306" cy="2140236"/>
              <a:chOff x="7972205" y="3390230"/>
              <a:chExt cx="3739306" cy="2140236"/>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1276" y="3390230"/>
                <a:ext cx="2140235" cy="214023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2205" y="3390232"/>
                <a:ext cx="2140234" cy="2140234"/>
              </a:xfrm>
              <a:prstGeom prst="rect">
                <a:avLst/>
              </a:prstGeom>
            </p:spPr>
          </p:pic>
        </p:grpSp>
        <p:grpSp>
          <p:nvGrpSpPr>
            <p:cNvPr id="8" name="Group 7"/>
            <p:cNvGrpSpPr/>
            <p:nvPr/>
          </p:nvGrpSpPr>
          <p:grpSpPr>
            <a:xfrm>
              <a:off x="8232186" y="5274684"/>
              <a:ext cx="2751944" cy="453577"/>
              <a:chOff x="8046693" y="5562600"/>
              <a:chExt cx="3284008" cy="523220"/>
            </a:xfrm>
          </p:grpSpPr>
          <p:sp>
            <p:nvSpPr>
              <p:cNvPr id="29" name="TextBox 28"/>
              <p:cNvSpPr txBox="1"/>
              <p:nvPr/>
            </p:nvSpPr>
            <p:spPr>
              <a:xfrm>
                <a:off x="9705101" y="5562600"/>
                <a:ext cx="16256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Tw Cen MT" panose="020B0602020104020603" pitchFamily="34" charset="0"/>
                  </a:rPr>
                  <a:t>Eddie</a:t>
                </a:r>
              </a:p>
            </p:txBody>
          </p:sp>
          <p:sp>
            <p:nvSpPr>
              <p:cNvPr id="30" name="TextBox 29"/>
              <p:cNvSpPr txBox="1"/>
              <p:nvPr/>
            </p:nvSpPr>
            <p:spPr>
              <a:xfrm>
                <a:off x="8046693" y="5562600"/>
                <a:ext cx="16256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Tw Cen MT" panose="020B0602020104020603" pitchFamily="34" charset="0"/>
                  </a:rPr>
                  <a:t>Kathy</a:t>
                </a:r>
              </a:p>
            </p:txBody>
          </p:sp>
        </p:grpSp>
      </p:grpSp>
      <p:grpSp>
        <p:nvGrpSpPr>
          <p:cNvPr id="28" name="Group 27"/>
          <p:cNvGrpSpPr/>
          <p:nvPr/>
        </p:nvGrpSpPr>
        <p:grpSpPr>
          <a:xfrm>
            <a:off x="5919637" y="392419"/>
            <a:ext cx="3854425" cy="2862322"/>
            <a:chOff x="7186075" y="419707"/>
            <a:chExt cx="3854425" cy="2862322"/>
          </a:xfrm>
        </p:grpSpPr>
        <p:cxnSp>
          <p:nvCxnSpPr>
            <p:cNvPr id="25" name="Straight Arrow Connector 24"/>
            <p:cNvCxnSpPr/>
            <p:nvPr/>
          </p:nvCxnSpPr>
          <p:spPr>
            <a:xfrm flipH="1">
              <a:off x="7186075" y="1451611"/>
              <a:ext cx="990600" cy="343966"/>
            </a:xfrm>
            <a:prstGeom prst="straightConnector1">
              <a:avLst/>
            </a:prstGeom>
            <a:ln w="1270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111050" y="419707"/>
              <a:ext cx="2929450" cy="2862322"/>
            </a:xfrm>
            <a:prstGeom prst="rect">
              <a:avLst/>
            </a:prstGeom>
            <a:solidFill>
              <a:srgbClr val="FFC000"/>
            </a:solid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w Cen MT" panose="020B0602020104020603" pitchFamily="34" charset="0"/>
                </a:rPr>
                <a:t>The higher your grades, the more points you will earn</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grpSp>
      <p:sp>
        <p:nvSpPr>
          <p:cNvPr id="31" name="5-Point Star 30"/>
          <p:cNvSpPr/>
          <p:nvPr/>
        </p:nvSpPr>
        <p:spPr>
          <a:xfrm>
            <a:off x="2645302" y="1486380"/>
            <a:ext cx="216414" cy="221862"/>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5-Point Star 19"/>
          <p:cNvSpPr/>
          <p:nvPr/>
        </p:nvSpPr>
        <p:spPr>
          <a:xfrm>
            <a:off x="2537095" y="1712649"/>
            <a:ext cx="216414" cy="221862"/>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p:nvPr/>
        </p:nvSpPr>
        <p:spPr>
          <a:xfrm>
            <a:off x="2428888" y="1339337"/>
            <a:ext cx="216414" cy="221862"/>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355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400" y="215900"/>
            <a:ext cx="7975600" cy="638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6580399" y="1799690"/>
            <a:ext cx="4777209" cy="2124780"/>
            <a:chOff x="7021601" y="1140230"/>
            <a:chExt cx="4395699" cy="2124780"/>
          </a:xfrm>
        </p:grpSpPr>
        <p:sp>
          <p:nvSpPr>
            <p:cNvPr id="4" name="TextBox 3"/>
            <p:cNvSpPr txBox="1"/>
            <p:nvPr/>
          </p:nvSpPr>
          <p:spPr>
            <a:xfrm>
              <a:off x="7021601" y="1140230"/>
              <a:ext cx="825500" cy="461665"/>
            </a:xfrm>
            <a:prstGeom prst="rect">
              <a:avLst/>
            </a:prstGeom>
            <a:noFill/>
          </p:spPr>
          <p:txBody>
            <a:bodyPr wrap="square" rtlCol="0">
              <a:spAutoFit/>
            </a:bodyPr>
            <a:lstStyle/>
            <a:p>
              <a:pPr algn="ctr"/>
              <a:r>
                <a:rPr lang="es-CO" sz="2400" b="1" dirty="0">
                  <a:solidFill>
                    <a:srgbClr val="514843"/>
                  </a:solidFill>
                  <a:latin typeface="Tw Cen MT" panose="020B0602020104020603" pitchFamily="34" charset="0"/>
                </a:rPr>
                <a:t>3</a:t>
              </a:r>
            </a:p>
          </p:txBody>
        </p:sp>
        <p:sp>
          <p:nvSpPr>
            <p:cNvPr id="11" name="TextBox 10"/>
            <p:cNvSpPr txBox="1"/>
            <p:nvPr/>
          </p:nvSpPr>
          <p:spPr>
            <a:xfrm>
              <a:off x="7027641" y="2221975"/>
              <a:ext cx="825500" cy="461665"/>
            </a:xfrm>
            <a:prstGeom prst="rect">
              <a:avLst/>
            </a:prstGeom>
            <a:noFill/>
          </p:spPr>
          <p:txBody>
            <a:bodyPr wrap="square" rtlCol="0">
              <a:spAutoFit/>
            </a:bodyPr>
            <a:lstStyle/>
            <a:p>
              <a:pPr algn="ctr"/>
              <a:r>
                <a:rPr lang="es-CO" sz="2400" b="1" dirty="0">
                  <a:solidFill>
                    <a:srgbClr val="514843"/>
                  </a:solidFill>
                  <a:latin typeface="Tw Cen MT" panose="020B0602020104020603" pitchFamily="34" charset="0"/>
                </a:rPr>
                <a:t>3</a:t>
              </a:r>
            </a:p>
          </p:txBody>
        </p:sp>
        <p:sp>
          <p:nvSpPr>
            <p:cNvPr id="12" name="TextBox 11"/>
            <p:cNvSpPr txBox="1"/>
            <p:nvPr/>
          </p:nvSpPr>
          <p:spPr>
            <a:xfrm>
              <a:off x="7021601" y="2803345"/>
              <a:ext cx="825500" cy="461665"/>
            </a:xfrm>
            <a:prstGeom prst="rect">
              <a:avLst/>
            </a:prstGeom>
            <a:noFill/>
          </p:spPr>
          <p:txBody>
            <a:bodyPr wrap="square" rtlCol="0">
              <a:spAutoFit/>
            </a:bodyPr>
            <a:lstStyle/>
            <a:p>
              <a:pPr algn="ctr"/>
              <a:r>
                <a:rPr lang="es-CO" sz="2400" b="1" dirty="0">
                  <a:solidFill>
                    <a:srgbClr val="514843"/>
                  </a:solidFill>
                  <a:latin typeface="Tw Cen MT" panose="020B0602020104020603" pitchFamily="34" charset="0"/>
                </a:rPr>
                <a:t>4</a:t>
              </a:r>
            </a:p>
          </p:txBody>
        </p:sp>
        <p:sp>
          <p:nvSpPr>
            <p:cNvPr id="14" name="TextBox 13"/>
            <p:cNvSpPr txBox="1"/>
            <p:nvPr/>
          </p:nvSpPr>
          <p:spPr>
            <a:xfrm>
              <a:off x="10537946" y="1140230"/>
              <a:ext cx="825500" cy="461665"/>
            </a:xfrm>
            <a:prstGeom prst="rect">
              <a:avLst/>
            </a:prstGeom>
            <a:noFill/>
          </p:spPr>
          <p:txBody>
            <a:bodyPr wrap="square" rtlCol="0">
              <a:spAutoFit/>
            </a:bodyPr>
            <a:lstStyle/>
            <a:p>
              <a:pPr algn="ctr"/>
              <a:r>
                <a:rPr lang="es-CO" sz="2400" b="1" dirty="0">
                  <a:solidFill>
                    <a:srgbClr val="514843"/>
                  </a:solidFill>
                  <a:latin typeface="Tw Cen MT" panose="020B0602020104020603" pitchFamily="34" charset="0"/>
                </a:rPr>
                <a:t>12</a:t>
              </a:r>
            </a:p>
          </p:txBody>
        </p:sp>
        <p:sp>
          <p:nvSpPr>
            <p:cNvPr id="15" name="TextBox 14"/>
            <p:cNvSpPr txBox="1"/>
            <p:nvPr/>
          </p:nvSpPr>
          <p:spPr>
            <a:xfrm>
              <a:off x="10591800" y="2201862"/>
              <a:ext cx="825500" cy="461665"/>
            </a:xfrm>
            <a:prstGeom prst="rect">
              <a:avLst/>
            </a:prstGeom>
            <a:noFill/>
          </p:spPr>
          <p:txBody>
            <a:bodyPr wrap="square" rtlCol="0">
              <a:spAutoFit/>
            </a:bodyPr>
            <a:lstStyle/>
            <a:p>
              <a:pPr algn="ctr"/>
              <a:r>
                <a:rPr lang="es-CO" sz="2400" b="1" dirty="0">
                  <a:solidFill>
                    <a:srgbClr val="514843"/>
                  </a:solidFill>
                  <a:latin typeface="Tw Cen MT" panose="020B0602020104020603" pitchFamily="34" charset="0"/>
                </a:rPr>
                <a:t>6</a:t>
              </a:r>
            </a:p>
          </p:txBody>
        </p:sp>
        <p:sp>
          <p:nvSpPr>
            <p:cNvPr id="16" name="TextBox 15"/>
            <p:cNvSpPr txBox="1"/>
            <p:nvPr/>
          </p:nvSpPr>
          <p:spPr>
            <a:xfrm>
              <a:off x="10591800" y="2803344"/>
              <a:ext cx="825500" cy="461665"/>
            </a:xfrm>
            <a:prstGeom prst="rect">
              <a:avLst/>
            </a:prstGeom>
            <a:noFill/>
          </p:spPr>
          <p:txBody>
            <a:bodyPr wrap="square" rtlCol="0">
              <a:spAutoFit/>
            </a:bodyPr>
            <a:lstStyle/>
            <a:p>
              <a:pPr algn="ctr"/>
              <a:r>
                <a:rPr lang="es-CO" sz="2400" b="1" dirty="0">
                  <a:solidFill>
                    <a:srgbClr val="514843"/>
                  </a:solidFill>
                  <a:latin typeface="Tw Cen MT" panose="020B0602020104020603" pitchFamily="34" charset="0"/>
                </a:rPr>
                <a:t>4</a:t>
              </a:r>
            </a:p>
          </p:txBody>
        </p:sp>
        <p:sp>
          <p:nvSpPr>
            <p:cNvPr id="18" name="TextBox 17"/>
            <p:cNvSpPr txBox="1"/>
            <p:nvPr/>
          </p:nvSpPr>
          <p:spPr>
            <a:xfrm>
              <a:off x="7027641" y="1720635"/>
              <a:ext cx="825500" cy="461665"/>
            </a:xfrm>
            <a:prstGeom prst="rect">
              <a:avLst/>
            </a:prstGeom>
            <a:noFill/>
          </p:spPr>
          <p:txBody>
            <a:bodyPr wrap="square" rtlCol="0">
              <a:spAutoFit/>
            </a:bodyPr>
            <a:lstStyle/>
            <a:p>
              <a:pPr algn="ctr"/>
              <a:r>
                <a:rPr lang="es-CO" sz="2400" b="1" dirty="0">
                  <a:solidFill>
                    <a:srgbClr val="514843"/>
                  </a:solidFill>
                  <a:latin typeface="Tw Cen MT" panose="020B0602020104020603" pitchFamily="34" charset="0"/>
                </a:rPr>
                <a:t>2</a:t>
              </a:r>
            </a:p>
          </p:txBody>
        </p:sp>
        <p:sp>
          <p:nvSpPr>
            <p:cNvPr id="19" name="TextBox 18"/>
            <p:cNvSpPr txBox="1"/>
            <p:nvPr/>
          </p:nvSpPr>
          <p:spPr>
            <a:xfrm>
              <a:off x="10591800" y="1683975"/>
              <a:ext cx="825500" cy="461665"/>
            </a:xfrm>
            <a:prstGeom prst="rect">
              <a:avLst/>
            </a:prstGeom>
            <a:noFill/>
          </p:spPr>
          <p:txBody>
            <a:bodyPr wrap="square" rtlCol="0">
              <a:spAutoFit/>
            </a:bodyPr>
            <a:lstStyle/>
            <a:p>
              <a:pPr algn="ctr"/>
              <a:r>
                <a:rPr lang="es-CO" sz="2400" b="1" dirty="0">
                  <a:solidFill>
                    <a:srgbClr val="514843"/>
                  </a:solidFill>
                  <a:latin typeface="Tw Cen MT" panose="020B0602020104020603" pitchFamily="34" charset="0"/>
                </a:rPr>
                <a:t>6</a:t>
              </a:r>
            </a:p>
          </p:txBody>
        </p:sp>
      </p:grpSp>
      <p:sp>
        <p:nvSpPr>
          <p:cNvPr id="20" name="TextBox 19"/>
          <p:cNvSpPr txBox="1"/>
          <p:nvPr/>
        </p:nvSpPr>
        <p:spPr>
          <a:xfrm>
            <a:off x="10480675" y="5784084"/>
            <a:ext cx="1181100" cy="523220"/>
          </a:xfrm>
          <a:prstGeom prst="rect">
            <a:avLst/>
          </a:prstGeom>
          <a:noFill/>
        </p:spPr>
        <p:txBody>
          <a:bodyPr wrap="square" rtlCol="0">
            <a:spAutoFit/>
          </a:bodyPr>
          <a:lstStyle/>
          <a:p>
            <a:pPr algn="ctr"/>
            <a:r>
              <a:rPr lang="es-CO" sz="2800" b="1" dirty="0">
                <a:solidFill>
                  <a:srgbClr val="C00000"/>
                </a:solidFill>
                <a:effectLst>
                  <a:outerShdw blurRad="38100" dist="38100" dir="2700000" algn="tl">
                    <a:srgbClr val="000000">
                      <a:alpha val="43137"/>
                    </a:srgbClr>
                  </a:outerShdw>
                </a:effectLst>
                <a:latin typeface="Tw Cen MT" panose="020B0602020104020603" pitchFamily="34" charset="0"/>
              </a:rPr>
              <a:t>2.3</a:t>
            </a:r>
          </a:p>
        </p:txBody>
      </p:sp>
      <p:sp>
        <p:nvSpPr>
          <p:cNvPr id="6" name="Title 1"/>
          <p:cNvSpPr txBox="1">
            <a:spLocks/>
          </p:cNvSpPr>
          <p:nvPr/>
        </p:nvSpPr>
        <p:spPr>
          <a:xfrm>
            <a:off x="82550" y="215900"/>
            <a:ext cx="4318000" cy="1884104"/>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es-CO" sz="9600" b="1" dirty="0">
                <a:solidFill>
                  <a:srgbClr val="525A6A"/>
                </a:solidFill>
                <a:effectLst>
                  <a:outerShdw blurRad="38100" dist="38100" dir="2700000" algn="tl">
                    <a:srgbClr val="000000">
                      <a:alpha val="43137"/>
                    </a:srgbClr>
                  </a:outerShdw>
                </a:effectLst>
                <a:latin typeface="Tw Cen MT" panose="020B0602020104020603" pitchFamily="34" charset="0"/>
              </a:rPr>
              <a:t>GPA</a:t>
            </a:r>
            <a:br>
              <a:rPr dirty="0">
                <a:solidFill>
                  <a:srgbClr val="000000">
                    <a:lumMod val="75000"/>
                  </a:srgbClr>
                </a:solidFill>
              </a:rPr>
            </a:br>
            <a:r>
              <a:rPr lang="es-CO" sz="3600" b="1" dirty="0">
                <a:solidFill>
                  <a:srgbClr val="525A6A"/>
                </a:solidFill>
                <a:latin typeface="Tw Cen MT" panose="020B0602020104020603" pitchFamily="34" charset="0"/>
              </a:rPr>
              <a:t>Grade Point Average</a:t>
            </a:r>
            <a:endParaRPr lang="es-CO" sz="7200" b="1" dirty="0">
              <a:solidFill>
                <a:srgbClr val="525A6A"/>
              </a:solidFill>
              <a:effectLst>
                <a:outerShdw blurRad="38100" dist="38100" dir="2700000" algn="tl">
                  <a:srgbClr val="000000">
                    <a:alpha val="43137"/>
                  </a:srgbClr>
                </a:outerShdw>
              </a:effectLst>
              <a:latin typeface="Tw Cen MT" panose="020B0602020104020603"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 y="2343435"/>
            <a:ext cx="3162300" cy="3162300"/>
          </a:xfrm>
          <a:prstGeom prst="rect">
            <a:avLst/>
          </a:prstGeom>
        </p:spPr>
      </p:pic>
      <p:sp>
        <p:nvSpPr>
          <p:cNvPr id="13" name="TextBox 12"/>
          <p:cNvSpPr txBox="1"/>
          <p:nvPr/>
        </p:nvSpPr>
        <p:spPr>
          <a:xfrm>
            <a:off x="6718300" y="4686770"/>
            <a:ext cx="825500" cy="523220"/>
          </a:xfrm>
          <a:prstGeom prst="rect">
            <a:avLst/>
          </a:prstGeom>
          <a:noFill/>
        </p:spPr>
        <p:txBody>
          <a:bodyPr wrap="square" rtlCol="0">
            <a:spAutoFit/>
          </a:bodyPr>
          <a:lstStyle/>
          <a:p>
            <a:pPr algn="ctr"/>
            <a:r>
              <a:rPr lang="es-CO" sz="2800" b="1" dirty="0">
                <a:solidFill>
                  <a:srgbClr val="514843"/>
                </a:solidFill>
                <a:latin typeface="Tw Cen MT" panose="020B0602020104020603" pitchFamily="34" charset="0"/>
              </a:rPr>
              <a:t>12</a:t>
            </a:r>
          </a:p>
        </p:txBody>
      </p:sp>
      <p:sp>
        <p:nvSpPr>
          <p:cNvPr id="17" name="TextBox 16"/>
          <p:cNvSpPr txBox="1"/>
          <p:nvPr/>
        </p:nvSpPr>
        <p:spPr>
          <a:xfrm>
            <a:off x="10461625" y="4721230"/>
            <a:ext cx="1085850" cy="523220"/>
          </a:xfrm>
          <a:prstGeom prst="rect">
            <a:avLst/>
          </a:prstGeom>
          <a:noFill/>
        </p:spPr>
        <p:txBody>
          <a:bodyPr wrap="square" rtlCol="0">
            <a:spAutoFit/>
          </a:bodyPr>
          <a:lstStyle/>
          <a:p>
            <a:pPr algn="ctr"/>
            <a:r>
              <a:rPr lang="es-CO" sz="2800" b="1" dirty="0">
                <a:solidFill>
                  <a:srgbClr val="514843"/>
                </a:solidFill>
                <a:latin typeface="Tw Cen MT" panose="020B0602020104020603" pitchFamily="34" charset="0"/>
              </a:rPr>
              <a:t>28</a:t>
            </a:r>
          </a:p>
        </p:txBody>
      </p:sp>
      <p:sp>
        <p:nvSpPr>
          <p:cNvPr id="5" name="TextBox 4"/>
          <p:cNvSpPr txBox="1"/>
          <p:nvPr/>
        </p:nvSpPr>
        <p:spPr>
          <a:xfrm>
            <a:off x="1546807" y="5562600"/>
            <a:ext cx="1625600" cy="523220"/>
          </a:xfrm>
          <a:prstGeom prst="rect">
            <a:avLst/>
          </a:prstGeom>
          <a:noFill/>
        </p:spPr>
        <p:txBody>
          <a:bodyPr wrap="square" rtlCol="0">
            <a:spAutoFit/>
          </a:bodyPr>
          <a:lstStyle/>
          <a:p>
            <a:pPr algn="ctr"/>
            <a:r>
              <a:rPr lang="es-CO" sz="2800" b="1" dirty="0">
                <a:solidFill>
                  <a:srgbClr val="514843"/>
                </a:solidFill>
                <a:effectLst>
                  <a:outerShdw blurRad="38100" dist="38100" dir="2700000" algn="tl">
                    <a:srgbClr val="000000">
                      <a:alpha val="43137"/>
                    </a:srgbClr>
                  </a:outerShdw>
                </a:effectLst>
                <a:latin typeface="Tw Cen MT" panose="020B0602020104020603" pitchFamily="34" charset="0"/>
              </a:rPr>
              <a:t>Eddie</a:t>
            </a:r>
          </a:p>
        </p:txBody>
      </p:sp>
      <p:sp>
        <p:nvSpPr>
          <p:cNvPr id="21" name="TextBox 20"/>
          <p:cNvSpPr txBox="1"/>
          <p:nvPr/>
        </p:nvSpPr>
        <p:spPr>
          <a:xfrm>
            <a:off x="48207" y="6307304"/>
            <a:ext cx="4622800" cy="307777"/>
          </a:xfrm>
          <a:prstGeom prst="rect">
            <a:avLst/>
          </a:prstGeom>
          <a:noFill/>
        </p:spPr>
        <p:txBody>
          <a:bodyPr wrap="square" rtlCol="0">
            <a:spAutoFit/>
          </a:bodyPr>
          <a:lstStyle/>
          <a:p>
            <a:r>
              <a:rPr lang="es-CO" sz="1400" b="1" i="1" dirty="0">
                <a:solidFill>
                  <a:srgbClr val="000000"/>
                </a:solidFill>
              </a:rPr>
              <a:t>Adaptado del Sitio de Internet The College Board </a:t>
            </a:r>
          </a:p>
        </p:txBody>
      </p:sp>
      <p:sp>
        <p:nvSpPr>
          <p:cNvPr id="2" name="Rectangle 1"/>
          <p:cNvSpPr/>
          <p:nvPr/>
        </p:nvSpPr>
        <p:spPr>
          <a:xfrm>
            <a:off x="6718300" y="4754565"/>
            <a:ext cx="825500" cy="38763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p:cNvSpPr/>
          <p:nvPr/>
        </p:nvSpPr>
        <p:spPr>
          <a:xfrm>
            <a:off x="10591800" y="4754565"/>
            <a:ext cx="825500" cy="38763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Rectangle 23"/>
          <p:cNvSpPr/>
          <p:nvPr/>
        </p:nvSpPr>
        <p:spPr>
          <a:xfrm>
            <a:off x="10670011" y="5851879"/>
            <a:ext cx="825500" cy="38763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22614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P spid="17" grpId="0"/>
      <p:bldP spid="2"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b="4762"/>
          <a:stretch/>
        </p:blipFill>
        <p:spPr bwMode="auto">
          <a:xfrm>
            <a:off x="739773" y="330200"/>
            <a:ext cx="7439025" cy="615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907" y="2590514"/>
            <a:ext cx="2844800" cy="2844800"/>
          </a:xfrm>
          <a:prstGeom prst="rect">
            <a:avLst/>
          </a:prstGeom>
        </p:spPr>
      </p:pic>
      <p:sp>
        <p:nvSpPr>
          <p:cNvPr id="13" name="TextBox 12"/>
          <p:cNvSpPr txBox="1"/>
          <p:nvPr/>
        </p:nvSpPr>
        <p:spPr>
          <a:xfrm>
            <a:off x="9344607" y="5435314"/>
            <a:ext cx="1625600" cy="523220"/>
          </a:xfrm>
          <a:prstGeom prst="rect">
            <a:avLst/>
          </a:prstGeom>
          <a:noFill/>
        </p:spPr>
        <p:txBody>
          <a:bodyPr wrap="square" rtlCol="0">
            <a:spAutoFit/>
          </a:bodyPr>
          <a:lstStyle/>
          <a:p>
            <a:pPr algn="ctr"/>
            <a:r>
              <a:rPr lang="es-CO" sz="2800" b="1" dirty="0">
                <a:solidFill>
                  <a:srgbClr val="514843"/>
                </a:solidFill>
                <a:effectLst>
                  <a:outerShdw blurRad="38100" dist="38100" dir="2700000" algn="tl">
                    <a:srgbClr val="000000">
                      <a:alpha val="43137"/>
                    </a:srgbClr>
                  </a:outerShdw>
                </a:effectLst>
                <a:latin typeface="Tw Cen MT" panose="020B0602020104020603" pitchFamily="34" charset="0"/>
              </a:rPr>
              <a:t>Kathy</a:t>
            </a:r>
          </a:p>
        </p:txBody>
      </p:sp>
      <p:grpSp>
        <p:nvGrpSpPr>
          <p:cNvPr id="7" name="Group 6"/>
          <p:cNvGrpSpPr/>
          <p:nvPr/>
        </p:nvGrpSpPr>
        <p:grpSpPr>
          <a:xfrm>
            <a:off x="2994098" y="1644752"/>
            <a:ext cx="4635491" cy="1006198"/>
            <a:chOff x="3028549" y="952947"/>
            <a:chExt cx="4043848" cy="1006198"/>
          </a:xfrm>
        </p:grpSpPr>
        <p:sp>
          <p:nvSpPr>
            <p:cNvPr id="17" name="TextBox 16"/>
            <p:cNvSpPr txBox="1"/>
            <p:nvPr/>
          </p:nvSpPr>
          <p:spPr>
            <a:xfrm>
              <a:off x="3028549" y="952947"/>
              <a:ext cx="825500" cy="461665"/>
            </a:xfrm>
            <a:prstGeom prst="rect">
              <a:avLst/>
            </a:prstGeom>
            <a:noFill/>
          </p:spPr>
          <p:txBody>
            <a:bodyPr wrap="square" rtlCol="0">
              <a:spAutoFit/>
            </a:bodyPr>
            <a:lstStyle/>
            <a:p>
              <a:pPr algn="ctr"/>
              <a:r>
                <a:rPr lang="es-CO" sz="2400" b="1" dirty="0">
                  <a:solidFill>
                    <a:srgbClr val="514843"/>
                  </a:solidFill>
                  <a:latin typeface="Tw Cen MT" panose="020B0602020104020603" pitchFamily="34" charset="0"/>
                </a:rPr>
                <a:t>11</a:t>
              </a:r>
            </a:p>
          </p:txBody>
        </p:sp>
        <p:sp>
          <p:nvSpPr>
            <p:cNvPr id="18" name="TextBox 17"/>
            <p:cNvSpPr txBox="1"/>
            <p:nvPr/>
          </p:nvSpPr>
          <p:spPr>
            <a:xfrm>
              <a:off x="3028549" y="1489665"/>
              <a:ext cx="825500" cy="461665"/>
            </a:xfrm>
            <a:prstGeom prst="rect">
              <a:avLst/>
            </a:prstGeom>
            <a:noFill/>
          </p:spPr>
          <p:txBody>
            <a:bodyPr wrap="square" rtlCol="0">
              <a:spAutoFit/>
            </a:bodyPr>
            <a:lstStyle/>
            <a:p>
              <a:pPr algn="ctr"/>
              <a:r>
                <a:rPr lang="es-CO" sz="2400" b="1" dirty="0">
                  <a:solidFill>
                    <a:srgbClr val="514843"/>
                  </a:solidFill>
                  <a:latin typeface="Tw Cen MT" panose="020B0602020104020603" pitchFamily="34" charset="0"/>
                </a:rPr>
                <a:t>1</a:t>
              </a:r>
            </a:p>
          </p:txBody>
        </p:sp>
        <p:sp>
          <p:nvSpPr>
            <p:cNvPr id="19" name="TextBox 18"/>
            <p:cNvSpPr txBox="1"/>
            <p:nvPr/>
          </p:nvSpPr>
          <p:spPr>
            <a:xfrm>
              <a:off x="6230279" y="972104"/>
              <a:ext cx="825500" cy="461665"/>
            </a:xfrm>
            <a:prstGeom prst="rect">
              <a:avLst/>
            </a:prstGeom>
            <a:noFill/>
          </p:spPr>
          <p:txBody>
            <a:bodyPr wrap="square" rtlCol="0">
              <a:spAutoFit/>
            </a:bodyPr>
            <a:lstStyle/>
            <a:p>
              <a:pPr algn="ctr"/>
              <a:r>
                <a:rPr lang="es-CO" sz="2400" b="1" dirty="0">
                  <a:solidFill>
                    <a:srgbClr val="514843"/>
                  </a:solidFill>
                  <a:latin typeface="Tw Cen MT" panose="020B0602020104020603" pitchFamily="34" charset="0"/>
                </a:rPr>
                <a:t>44</a:t>
              </a:r>
            </a:p>
          </p:txBody>
        </p:sp>
        <p:sp>
          <p:nvSpPr>
            <p:cNvPr id="20" name="TextBox 19"/>
            <p:cNvSpPr txBox="1"/>
            <p:nvPr/>
          </p:nvSpPr>
          <p:spPr>
            <a:xfrm>
              <a:off x="6246897" y="1497480"/>
              <a:ext cx="825500" cy="461665"/>
            </a:xfrm>
            <a:prstGeom prst="rect">
              <a:avLst/>
            </a:prstGeom>
            <a:noFill/>
          </p:spPr>
          <p:txBody>
            <a:bodyPr wrap="square" rtlCol="0">
              <a:spAutoFit/>
            </a:bodyPr>
            <a:lstStyle/>
            <a:p>
              <a:pPr algn="ctr"/>
              <a:r>
                <a:rPr lang="es-CO" sz="2400" b="1" dirty="0">
                  <a:solidFill>
                    <a:srgbClr val="514843"/>
                  </a:solidFill>
                  <a:latin typeface="Tw Cen MT" panose="020B0602020104020603" pitchFamily="34" charset="0"/>
                </a:rPr>
                <a:t>3</a:t>
              </a:r>
            </a:p>
          </p:txBody>
        </p:sp>
      </p:grpSp>
      <p:sp>
        <p:nvSpPr>
          <p:cNvPr id="21" name="TextBox 20"/>
          <p:cNvSpPr txBox="1"/>
          <p:nvPr/>
        </p:nvSpPr>
        <p:spPr>
          <a:xfrm>
            <a:off x="6540500" y="4623068"/>
            <a:ext cx="1231900" cy="523220"/>
          </a:xfrm>
          <a:prstGeom prst="rect">
            <a:avLst/>
          </a:prstGeom>
          <a:noFill/>
        </p:spPr>
        <p:txBody>
          <a:bodyPr wrap="square" rtlCol="0">
            <a:spAutoFit/>
          </a:bodyPr>
          <a:lstStyle/>
          <a:p>
            <a:pPr algn="ctr"/>
            <a:r>
              <a:rPr lang="es-CO" sz="2800" b="1" dirty="0">
                <a:solidFill>
                  <a:srgbClr val="514843"/>
                </a:solidFill>
                <a:latin typeface="Tw Cen MT" panose="020B0602020104020603" pitchFamily="34" charset="0"/>
              </a:rPr>
              <a:t>47.0</a:t>
            </a:r>
          </a:p>
        </p:txBody>
      </p:sp>
      <p:sp>
        <p:nvSpPr>
          <p:cNvPr id="22" name="TextBox 21"/>
          <p:cNvSpPr txBox="1"/>
          <p:nvPr/>
        </p:nvSpPr>
        <p:spPr>
          <a:xfrm>
            <a:off x="2954374" y="4616575"/>
            <a:ext cx="825500" cy="523220"/>
          </a:xfrm>
          <a:prstGeom prst="rect">
            <a:avLst/>
          </a:prstGeom>
          <a:noFill/>
        </p:spPr>
        <p:txBody>
          <a:bodyPr wrap="square" rtlCol="0">
            <a:spAutoFit/>
          </a:bodyPr>
          <a:lstStyle/>
          <a:p>
            <a:pPr algn="ctr"/>
            <a:r>
              <a:rPr lang="es-CO" sz="2800" b="1" dirty="0">
                <a:solidFill>
                  <a:srgbClr val="514843"/>
                </a:solidFill>
                <a:latin typeface="Tw Cen MT" panose="020B0602020104020603" pitchFamily="34" charset="0"/>
              </a:rPr>
              <a:t>12</a:t>
            </a:r>
          </a:p>
        </p:txBody>
      </p:sp>
      <p:sp>
        <p:nvSpPr>
          <p:cNvPr id="23" name="TextBox 22"/>
          <p:cNvSpPr txBox="1"/>
          <p:nvPr/>
        </p:nvSpPr>
        <p:spPr>
          <a:xfrm>
            <a:off x="6635750" y="5742311"/>
            <a:ext cx="1079500" cy="523220"/>
          </a:xfrm>
          <a:prstGeom prst="rect">
            <a:avLst/>
          </a:prstGeom>
          <a:noFill/>
        </p:spPr>
        <p:txBody>
          <a:bodyPr wrap="square" rtlCol="0">
            <a:spAutoFit/>
          </a:bodyPr>
          <a:lstStyle/>
          <a:p>
            <a:pPr algn="ctr"/>
            <a:r>
              <a:rPr lang="es-CO" sz="2800" b="1" dirty="0">
                <a:solidFill>
                  <a:srgbClr val="C00000"/>
                </a:solidFill>
                <a:effectLst>
                  <a:outerShdw blurRad="38100" dist="38100" dir="2700000" algn="tl">
                    <a:srgbClr val="000000">
                      <a:alpha val="43137"/>
                    </a:srgbClr>
                  </a:outerShdw>
                </a:effectLst>
                <a:latin typeface="Tw Cen MT" panose="020B0602020104020603" pitchFamily="34" charset="0"/>
              </a:rPr>
              <a:t>3.9</a:t>
            </a:r>
          </a:p>
        </p:txBody>
      </p:sp>
      <p:sp>
        <p:nvSpPr>
          <p:cNvPr id="14" name="TextBox 13"/>
          <p:cNvSpPr txBox="1"/>
          <p:nvPr/>
        </p:nvSpPr>
        <p:spPr>
          <a:xfrm>
            <a:off x="7569200" y="6333326"/>
            <a:ext cx="4622800" cy="307777"/>
          </a:xfrm>
          <a:prstGeom prst="rect">
            <a:avLst/>
          </a:prstGeom>
          <a:noFill/>
        </p:spPr>
        <p:txBody>
          <a:bodyPr wrap="square" rtlCol="0">
            <a:spAutoFit/>
          </a:bodyPr>
          <a:lstStyle/>
          <a:p>
            <a:pPr algn="r"/>
            <a:r>
              <a:rPr lang="es-CO" sz="1400" b="1" i="1" dirty="0">
                <a:solidFill>
                  <a:srgbClr val="000000"/>
                </a:solidFill>
              </a:rPr>
              <a:t>Adaptado del Sitio de Internet The College Board </a:t>
            </a:r>
          </a:p>
        </p:txBody>
      </p:sp>
      <p:sp>
        <p:nvSpPr>
          <p:cNvPr id="15" name="Rectangle 14"/>
          <p:cNvSpPr/>
          <p:nvPr/>
        </p:nvSpPr>
        <p:spPr>
          <a:xfrm>
            <a:off x="2954374" y="4690863"/>
            <a:ext cx="825500" cy="387630"/>
          </a:xfrm>
          <a:prstGeom prst="rect">
            <a:avLst/>
          </a:prstGeom>
          <a:noFill/>
          <a:ln w="38100">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FFFFFF"/>
                </a:solidFill>
              </a:rPr>
              <a:t>v</a:t>
            </a:r>
          </a:p>
        </p:txBody>
      </p:sp>
      <p:sp>
        <p:nvSpPr>
          <p:cNvPr id="16" name="Rectangle 15"/>
          <p:cNvSpPr/>
          <p:nvPr/>
        </p:nvSpPr>
        <p:spPr>
          <a:xfrm>
            <a:off x="6724650" y="4684370"/>
            <a:ext cx="825500" cy="387630"/>
          </a:xfrm>
          <a:prstGeom prst="rect">
            <a:avLst/>
          </a:prstGeom>
          <a:noFill/>
          <a:ln w="38100">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Rectangle 23"/>
          <p:cNvSpPr/>
          <p:nvPr/>
        </p:nvSpPr>
        <p:spPr>
          <a:xfrm>
            <a:off x="6785039" y="5810106"/>
            <a:ext cx="825500" cy="387630"/>
          </a:xfrm>
          <a:prstGeom prst="rect">
            <a:avLst/>
          </a:prstGeom>
          <a:noFill/>
          <a:ln w="38100">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5" name="Title 1"/>
          <p:cNvSpPr txBox="1">
            <a:spLocks/>
          </p:cNvSpPr>
          <p:nvPr/>
        </p:nvSpPr>
        <p:spPr>
          <a:xfrm>
            <a:off x="7874000" y="543511"/>
            <a:ext cx="4318000" cy="1884104"/>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lgn="ctr"/>
            <a:r>
              <a:rPr lang="es-CO" sz="9600" b="1" dirty="0">
                <a:solidFill>
                  <a:srgbClr val="525A6A"/>
                </a:solidFill>
                <a:effectLst>
                  <a:outerShdw blurRad="38100" dist="38100" dir="2700000" algn="tl">
                    <a:srgbClr val="000000">
                      <a:alpha val="43137"/>
                    </a:srgbClr>
                  </a:outerShdw>
                </a:effectLst>
                <a:latin typeface="Tw Cen MT" panose="020B0602020104020603" pitchFamily="34" charset="0"/>
              </a:rPr>
              <a:t>GPA</a:t>
            </a:r>
            <a:br>
              <a:rPr dirty="0">
                <a:solidFill>
                  <a:srgbClr val="000000">
                    <a:lumMod val="75000"/>
                  </a:srgbClr>
                </a:solidFill>
              </a:rPr>
            </a:br>
            <a:r>
              <a:rPr lang="es-CO" sz="3600" b="1" dirty="0">
                <a:solidFill>
                  <a:srgbClr val="525A6A"/>
                </a:solidFill>
                <a:latin typeface="Tw Cen MT" panose="020B0602020104020603" pitchFamily="34" charset="0"/>
              </a:rPr>
              <a:t>Grade Point Average</a:t>
            </a:r>
            <a:endParaRPr lang="es-CO" sz="7200" b="1" dirty="0">
              <a:solidFill>
                <a:srgbClr val="525A6A"/>
              </a:solidFill>
              <a:effectLst>
                <a:outerShdw blurRad="38100" dist="38100" dir="2700000" algn="tl">
                  <a:srgbClr val="000000">
                    <a:alpha val="43137"/>
                  </a:srgbClr>
                </a:outerShdw>
              </a:effectLst>
              <a:latin typeface="Tw Cen MT" panose="020B0602020104020603" pitchFamily="34" charset="0"/>
            </a:endParaRPr>
          </a:p>
        </p:txBody>
      </p:sp>
    </p:spTree>
    <p:extLst>
      <p:ext uri="{BB962C8B-B14F-4D97-AF65-F5344CB8AC3E}">
        <p14:creationId xmlns:p14="http://schemas.microsoft.com/office/powerpoint/2010/main" val="173250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15" grpId="0" animBg="1"/>
      <p:bldP spid="16"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15900" y="190500"/>
            <a:ext cx="11823700" cy="1503104"/>
          </a:xfrm>
        </p:spPr>
        <p:txBody>
          <a:bodyPr>
            <a:noAutofit/>
          </a:bodyPr>
          <a:lstStyle/>
          <a:p>
            <a:pPr algn="ctr"/>
            <a:r>
              <a:rPr lang="en-US" sz="8000" b="1" dirty="0">
                <a:solidFill>
                  <a:schemeClr val="accent3"/>
                </a:solidFill>
                <a:effectLst>
                  <a:outerShdw blurRad="38100" dist="38100" dir="2700000" algn="tl">
                    <a:srgbClr val="000000">
                      <a:alpha val="43137"/>
                    </a:srgbClr>
                  </a:outerShdw>
                </a:effectLst>
                <a:latin typeface="Tw Cen MT" panose="020B0602020104020603" pitchFamily="34" charset="0"/>
              </a:rPr>
              <a:t>GPA</a:t>
            </a:r>
            <a:r>
              <a:rPr lang="en-US" sz="7200" b="1" dirty="0">
                <a:solidFill>
                  <a:schemeClr val="accent3"/>
                </a:solidFill>
                <a:effectLst>
                  <a:outerShdw blurRad="38100" dist="38100" dir="2700000" algn="tl">
                    <a:srgbClr val="000000">
                      <a:alpha val="43137"/>
                    </a:srgbClr>
                  </a:outerShdw>
                </a:effectLst>
                <a:latin typeface="Tw Cen MT" panose="020B0602020104020603" pitchFamily="34" charset="0"/>
              </a:rPr>
              <a:t> - </a:t>
            </a:r>
            <a:r>
              <a:rPr lang="en-US" sz="8000" b="1" dirty="0">
                <a:solidFill>
                  <a:schemeClr val="accent3"/>
                </a:solidFill>
                <a:effectLst>
                  <a:outerShdw blurRad="38100" dist="38100" dir="2700000" algn="tl">
                    <a:srgbClr val="000000">
                      <a:alpha val="43137"/>
                    </a:srgbClr>
                  </a:outerShdw>
                </a:effectLst>
                <a:latin typeface="Tw Cen MT" panose="020B0602020104020603" pitchFamily="34" charset="0"/>
              </a:rPr>
              <a:t>G</a:t>
            </a:r>
            <a:r>
              <a:rPr lang="en-US" sz="6600" b="1" dirty="0">
                <a:solidFill>
                  <a:schemeClr val="accent3"/>
                </a:solidFill>
                <a:latin typeface="Tw Cen MT" panose="020B0602020104020603" pitchFamily="34" charset="0"/>
              </a:rPr>
              <a:t>rade</a:t>
            </a:r>
            <a:r>
              <a:rPr lang="en-US" sz="7200" b="1" dirty="0">
                <a:solidFill>
                  <a:schemeClr val="accent3"/>
                </a:solidFill>
                <a:latin typeface="Tw Cen MT" panose="020B0602020104020603" pitchFamily="34" charset="0"/>
              </a:rPr>
              <a:t> </a:t>
            </a:r>
            <a:r>
              <a:rPr lang="en-US" sz="8000" b="1" dirty="0">
                <a:solidFill>
                  <a:schemeClr val="accent3"/>
                </a:solidFill>
                <a:effectLst>
                  <a:outerShdw blurRad="38100" dist="38100" dir="2700000" algn="tl">
                    <a:srgbClr val="000000">
                      <a:alpha val="43137"/>
                    </a:srgbClr>
                  </a:outerShdw>
                </a:effectLst>
                <a:latin typeface="Tw Cen MT" panose="020B0602020104020603" pitchFamily="34" charset="0"/>
              </a:rPr>
              <a:t>P</a:t>
            </a:r>
            <a:r>
              <a:rPr lang="en-US" sz="6600" b="1" dirty="0">
                <a:solidFill>
                  <a:schemeClr val="accent3"/>
                </a:solidFill>
                <a:latin typeface="Tw Cen MT" panose="020B0602020104020603" pitchFamily="34" charset="0"/>
              </a:rPr>
              <a:t>oint</a:t>
            </a:r>
            <a:r>
              <a:rPr lang="en-US" sz="7200" b="1" dirty="0">
                <a:solidFill>
                  <a:schemeClr val="accent3"/>
                </a:solidFill>
                <a:latin typeface="Tw Cen MT" panose="020B0602020104020603" pitchFamily="34" charset="0"/>
              </a:rPr>
              <a:t> </a:t>
            </a:r>
            <a:r>
              <a:rPr lang="en-US" sz="8000" b="1" dirty="0">
                <a:solidFill>
                  <a:schemeClr val="accent3"/>
                </a:solidFill>
                <a:effectLst>
                  <a:outerShdw blurRad="38100" dist="38100" dir="2700000" algn="tl">
                    <a:srgbClr val="000000">
                      <a:alpha val="43137"/>
                    </a:srgbClr>
                  </a:outerShdw>
                </a:effectLst>
                <a:latin typeface="Tw Cen MT" panose="020B0602020104020603" pitchFamily="34" charset="0"/>
              </a:rPr>
              <a:t>A</a:t>
            </a:r>
            <a:r>
              <a:rPr lang="en-US" sz="6600" b="1" dirty="0">
                <a:solidFill>
                  <a:schemeClr val="accent3"/>
                </a:solidFill>
                <a:latin typeface="Tw Cen MT" panose="020B0602020104020603" pitchFamily="34" charset="0"/>
              </a:rPr>
              <a:t>verage</a:t>
            </a:r>
          </a:p>
        </p:txBody>
      </p:sp>
      <p:sp>
        <p:nvSpPr>
          <p:cNvPr id="2" name="TextBox 1"/>
          <p:cNvSpPr txBox="1"/>
          <p:nvPr/>
        </p:nvSpPr>
        <p:spPr>
          <a:xfrm>
            <a:off x="927100" y="2108200"/>
            <a:ext cx="10579100" cy="3477875"/>
          </a:xfrm>
          <a:prstGeom prst="rect">
            <a:avLst/>
          </a:prstGeom>
          <a:noFill/>
        </p:spPr>
        <p:txBody>
          <a:bodyPr wrap="square" rtlCol="0">
            <a:spAutoFit/>
          </a:bodyPr>
          <a:lstStyle/>
          <a:p>
            <a:pPr marL="571500" indent="-571500">
              <a:buFont typeface="Wingdings" panose="05000000000000000000" pitchFamily="2" charset="2"/>
              <a:buChar char="§"/>
            </a:pPr>
            <a:r>
              <a:rPr lang="en-US" sz="3600" dirty="0">
                <a:solidFill>
                  <a:srgbClr val="514843"/>
                </a:solidFill>
                <a:latin typeface="Tw Cen MT" panose="020B0602020104020603" pitchFamily="34" charset="0"/>
              </a:rPr>
              <a:t>Who is better prepared to go to college Eddie or Kathy</a:t>
            </a:r>
            <a:r>
              <a:rPr lang="en-US" sz="3600" dirty="0">
                <a:solidFill>
                  <a:srgbClr val="514843"/>
                </a:solidFill>
                <a:latin typeface="Arial Narrow" panose="020B0606020202030204" pitchFamily="34" charset="0"/>
                <a:cs typeface="Aharoni" panose="02010803020104030203" pitchFamily="2" charset="-79"/>
              </a:rPr>
              <a:t>?</a:t>
            </a:r>
            <a:r>
              <a:rPr lang="en-US" sz="3600" dirty="0">
                <a:solidFill>
                  <a:srgbClr val="514843"/>
                </a:solidFill>
                <a:latin typeface="Tw Cen MT" panose="020B0602020104020603" pitchFamily="34" charset="0"/>
              </a:rPr>
              <a:t> Why</a:t>
            </a:r>
            <a:r>
              <a:rPr lang="en-US" sz="3600" dirty="0">
                <a:solidFill>
                  <a:srgbClr val="514843"/>
                </a:solidFill>
                <a:latin typeface="Arial Narrow" panose="020B0606020202030204" pitchFamily="34" charset="0"/>
              </a:rPr>
              <a:t>?</a:t>
            </a:r>
          </a:p>
          <a:p>
            <a:endParaRPr lang="en-US" sz="2000" dirty="0">
              <a:solidFill>
                <a:srgbClr val="514843"/>
              </a:solidFill>
              <a:latin typeface="Tw Cen MT" panose="020B0602020104020603" pitchFamily="34" charset="0"/>
            </a:endParaRPr>
          </a:p>
          <a:p>
            <a:pPr marL="571500" indent="-571500">
              <a:buFont typeface="Wingdings" panose="05000000000000000000" pitchFamily="2" charset="2"/>
              <a:buChar char="§"/>
            </a:pPr>
            <a:r>
              <a:rPr lang="en-US" sz="3600" dirty="0">
                <a:solidFill>
                  <a:srgbClr val="514843"/>
                </a:solidFill>
                <a:latin typeface="Tw Cen MT" panose="020B0602020104020603" pitchFamily="34" charset="0"/>
              </a:rPr>
              <a:t>What can Eddie do to improve his GPA</a:t>
            </a:r>
            <a:r>
              <a:rPr lang="en-US" sz="3600" dirty="0">
                <a:solidFill>
                  <a:srgbClr val="514843"/>
                </a:solidFill>
                <a:latin typeface="Arial Narrow" panose="020B0606020202030204" pitchFamily="34" charset="0"/>
              </a:rPr>
              <a:t>?</a:t>
            </a:r>
          </a:p>
          <a:p>
            <a:pPr marL="571500" indent="-571500">
              <a:buFont typeface="Wingdings" panose="05000000000000000000" pitchFamily="2" charset="2"/>
              <a:buChar char="§"/>
            </a:pPr>
            <a:endParaRPr lang="en-US" sz="2000" dirty="0">
              <a:solidFill>
                <a:srgbClr val="514843"/>
              </a:solidFill>
              <a:latin typeface="Tw Cen MT" panose="020B0602020104020603" pitchFamily="34" charset="0"/>
            </a:endParaRPr>
          </a:p>
          <a:p>
            <a:pPr marL="571500" indent="-571500">
              <a:buFont typeface="Wingdings" panose="05000000000000000000" pitchFamily="2" charset="2"/>
              <a:buChar char="§"/>
            </a:pPr>
            <a:r>
              <a:rPr lang="en-US" sz="3600" dirty="0">
                <a:solidFill>
                  <a:srgbClr val="514843"/>
                </a:solidFill>
                <a:latin typeface="Tw Cen MT" panose="020B0602020104020603" pitchFamily="34" charset="0"/>
              </a:rPr>
              <a:t>Why is it important to have a high GPA</a:t>
            </a:r>
            <a:r>
              <a:rPr lang="en-US" sz="3600" dirty="0">
                <a:solidFill>
                  <a:srgbClr val="514843"/>
                </a:solidFill>
                <a:latin typeface="Arial Narrow" panose="020B0606020202030204" pitchFamily="34" charset="0"/>
              </a:rPr>
              <a:t>?</a:t>
            </a:r>
          </a:p>
          <a:p>
            <a:pPr marL="571500" indent="-571500">
              <a:buFont typeface="Wingdings" panose="05000000000000000000" pitchFamily="2" charset="2"/>
              <a:buChar char="§"/>
            </a:pPr>
            <a:endParaRPr lang="en-US" sz="3600" dirty="0">
              <a:solidFill>
                <a:srgbClr val="514843"/>
              </a:solidFill>
              <a:latin typeface="Arial Narrow" panose="020B0606020202030204" pitchFamily="34" charset="0"/>
            </a:endParaRPr>
          </a:p>
        </p:txBody>
      </p:sp>
      <p:pic>
        <p:nvPicPr>
          <p:cNvPr id="5" name="Picture 2" descr="http://www.3riversgrace.org/uploads/9/1/7/3/9173131/4525762_orig.jpg"/>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536" r="5225"/>
          <a:stretch/>
        </p:blipFill>
        <p:spPr bwMode="auto">
          <a:xfrm>
            <a:off x="4095917" y="5819623"/>
            <a:ext cx="2711283" cy="74891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8942365" y="4318935"/>
            <a:ext cx="3109375" cy="2221848"/>
            <a:chOff x="6889258" y="2647116"/>
            <a:chExt cx="5215773" cy="3680164"/>
          </a:xfrm>
        </p:grpSpPr>
        <p:grpSp>
          <p:nvGrpSpPr>
            <p:cNvPr id="7" name="Group 6"/>
            <p:cNvGrpSpPr/>
            <p:nvPr/>
          </p:nvGrpSpPr>
          <p:grpSpPr>
            <a:xfrm>
              <a:off x="6889258" y="2647116"/>
              <a:ext cx="5215773" cy="3010456"/>
              <a:chOff x="6802437" y="2869644"/>
              <a:chExt cx="5215773" cy="3010456"/>
            </a:xfrm>
          </p:grpSpPr>
          <p:pic>
            <p:nvPicPr>
              <p:cNvPr id="11" name="Picture 4" descr="http://icons.iconarchive.com/icons/dapino/teenage-girl/256/girl-confused-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2437" y="2869644"/>
                <a:ext cx="3336926" cy="30104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7754" y="2869644"/>
                <a:ext cx="3010456" cy="3010456"/>
              </a:xfrm>
              <a:prstGeom prst="rect">
                <a:avLst/>
              </a:prstGeom>
            </p:spPr>
          </p:pic>
        </p:grpSp>
        <p:sp>
          <p:nvSpPr>
            <p:cNvPr id="8" name="TextBox 7"/>
            <p:cNvSpPr txBox="1"/>
            <p:nvPr/>
          </p:nvSpPr>
          <p:spPr>
            <a:xfrm>
              <a:off x="9928806" y="5562600"/>
              <a:ext cx="1625600" cy="764680"/>
            </a:xfrm>
            <a:prstGeom prst="rect">
              <a:avLst/>
            </a:prstGeom>
            <a:noFill/>
          </p:spPr>
          <p:txBody>
            <a:bodyPr wrap="square" rtlCol="0">
              <a:spAutoFit/>
            </a:bodyPr>
            <a:lstStyle/>
            <a:p>
              <a:pPr algn="ctr"/>
              <a:r>
                <a:rPr lang="en-US" sz="2400" b="1" dirty="0">
                  <a:solidFill>
                    <a:srgbClr val="514843"/>
                  </a:solidFill>
                  <a:effectLst>
                    <a:outerShdw blurRad="38100" dist="38100" dir="2700000" algn="tl">
                      <a:srgbClr val="000000">
                        <a:alpha val="43137"/>
                      </a:srgbClr>
                    </a:outerShdw>
                  </a:effectLst>
                  <a:latin typeface="Tw Cen MT" panose="020B0602020104020603" pitchFamily="34" charset="0"/>
                </a:rPr>
                <a:t>Eddie</a:t>
              </a:r>
            </a:p>
          </p:txBody>
        </p:sp>
        <p:sp>
          <p:nvSpPr>
            <p:cNvPr id="9" name="TextBox 8"/>
            <p:cNvSpPr txBox="1"/>
            <p:nvPr/>
          </p:nvSpPr>
          <p:spPr>
            <a:xfrm>
              <a:off x="7744921" y="5562600"/>
              <a:ext cx="1625600" cy="764680"/>
            </a:xfrm>
            <a:prstGeom prst="rect">
              <a:avLst/>
            </a:prstGeom>
            <a:noFill/>
          </p:spPr>
          <p:txBody>
            <a:bodyPr wrap="square" rtlCol="0">
              <a:spAutoFit/>
            </a:bodyPr>
            <a:lstStyle/>
            <a:p>
              <a:pPr algn="ctr"/>
              <a:r>
                <a:rPr lang="en-US" sz="2400" b="1" dirty="0">
                  <a:solidFill>
                    <a:srgbClr val="514843"/>
                  </a:solidFill>
                  <a:effectLst>
                    <a:outerShdw blurRad="38100" dist="38100" dir="2700000" algn="tl">
                      <a:srgbClr val="000000">
                        <a:alpha val="43137"/>
                      </a:srgbClr>
                    </a:outerShdw>
                  </a:effectLst>
                  <a:latin typeface="Tw Cen MT" panose="020B0602020104020603" pitchFamily="34" charset="0"/>
                </a:rPr>
                <a:t>Kathy</a:t>
              </a:r>
            </a:p>
          </p:txBody>
        </p:sp>
      </p:grpSp>
    </p:spTree>
    <p:extLst>
      <p:ext uri="{BB962C8B-B14F-4D97-AF65-F5344CB8AC3E}">
        <p14:creationId xmlns:p14="http://schemas.microsoft.com/office/powerpoint/2010/main" val="246187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6629" y="0"/>
            <a:ext cx="9134761" cy="6858000"/>
            <a:chOff x="1803399" y="-362732"/>
            <a:chExt cx="9281127" cy="699552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399" y="-362732"/>
              <a:ext cx="9281127" cy="6995521"/>
            </a:xfrm>
            <a:prstGeom prst="rect">
              <a:avLst/>
            </a:prstGeom>
          </p:spPr>
        </p:pic>
        <p:sp>
          <p:nvSpPr>
            <p:cNvPr id="6" name="Rectangle 5"/>
            <p:cNvSpPr/>
            <p:nvPr/>
          </p:nvSpPr>
          <p:spPr>
            <a:xfrm>
              <a:off x="7962114" y="4914900"/>
              <a:ext cx="2856918"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Down Arrow Callout 7"/>
          <p:cNvSpPr/>
          <p:nvPr/>
        </p:nvSpPr>
        <p:spPr>
          <a:xfrm>
            <a:off x="4112606" y="4793209"/>
            <a:ext cx="1497818" cy="1226564"/>
          </a:xfrm>
          <a:prstGeom prst="downArrowCallout">
            <a:avLst/>
          </a:prstGeom>
          <a:solidFill>
            <a:srgbClr val="AA7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Pristina" panose="03060402040406080204" pitchFamily="66" charset="0"/>
              </a:rPr>
              <a:t>Elementary School</a:t>
            </a:r>
          </a:p>
        </p:txBody>
      </p:sp>
      <p:sp>
        <p:nvSpPr>
          <p:cNvPr id="13" name="Down Arrow Callout 12"/>
          <p:cNvSpPr/>
          <p:nvPr/>
        </p:nvSpPr>
        <p:spPr>
          <a:xfrm>
            <a:off x="4364635" y="2054183"/>
            <a:ext cx="1729374" cy="1436794"/>
          </a:xfrm>
          <a:prstGeom prst="downArrow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dirty="0">
                <a:latin typeface="Arial Black" panose="020B0A04020102020204" pitchFamily="34" charset="0"/>
              </a:rPr>
              <a:t>High School</a:t>
            </a:r>
          </a:p>
        </p:txBody>
      </p:sp>
      <p:sp>
        <p:nvSpPr>
          <p:cNvPr id="14" name="Down Arrow Callout 13"/>
          <p:cNvSpPr/>
          <p:nvPr/>
        </p:nvSpPr>
        <p:spPr>
          <a:xfrm>
            <a:off x="2187559" y="3580032"/>
            <a:ext cx="1515761" cy="1297095"/>
          </a:xfrm>
          <a:prstGeom prst="downArrowCallout">
            <a:avLst/>
          </a:prstGeom>
          <a:solidFill>
            <a:srgbClr val="00B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Gisha" panose="020B0502040204020203" pitchFamily="34" charset="-79"/>
                <a:cs typeface="Gisha" panose="020B0502040204020203" pitchFamily="34" charset="-79"/>
              </a:rPr>
              <a:t>Middle School</a:t>
            </a:r>
          </a:p>
        </p:txBody>
      </p:sp>
      <p:sp>
        <p:nvSpPr>
          <p:cNvPr id="15" name="Down Arrow Callout 14"/>
          <p:cNvSpPr/>
          <p:nvPr/>
        </p:nvSpPr>
        <p:spPr>
          <a:xfrm>
            <a:off x="6333554" y="5873051"/>
            <a:ext cx="1667934" cy="954658"/>
          </a:xfrm>
          <a:prstGeom prst="downArrowCallou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3">
                    <a:lumMod val="75000"/>
                  </a:schemeClr>
                </a:solidFill>
                <a:latin typeface="Copperplate Gothic Bold" panose="020E0705020206020404" pitchFamily="34" charset="0"/>
              </a:rPr>
              <a:t>PRESCHOOL</a:t>
            </a:r>
          </a:p>
        </p:txBody>
      </p:sp>
      <p:sp>
        <p:nvSpPr>
          <p:cNvPr id="16" name="Content Placeholder 2"/>
          <p:cNvSpPr>
            <a:spLocks noGrp="1"/>
          </p:cNvSpPr>
          <p:nvPr>
            <p:ph idx="4294967295"/>
          </p:nvPr>
        </p:nvSpPr>
        <p:spPr>
          <a:xfrm>
            <a:off x="234632" y="202085"/>
            <a:ext cx="3468688" cy="2241550"/>
          </a:xfrm>
          <a:ln w="76200">
            <a:solidFill>
              <a:schemeClr val="tx1"/>
            </a:solidFill>
          </a:ln>
        </p:spPr>
        <p:txBody>
          <a:bodyPr>
            <a:noAutofit/>
          </a:bodyPr>
          <a:lstStyle/>
          <a:p>
            <a:pPr marL="45720" indent="0" algn="ctr">
              <a:buNone/>
            </a:pPr>
            <a:r>
              <a:rPr lang="en-US" sz="8000" b="1" dirty="0">
                <a:latin typeface="Tw Cen MT" panose="020B0602020104020603" pitchFamily="34" charset="0"/>
              </a:rPr>
              <a:t>ROAD MAP</a:t>
            </a:r>
          </a:p>
        </p:txBody>
      </p:sp>
      <p:sp>
        <p:nvSpPr>
          <p:cNvPr id="17" name="Content Placeholder 2"/>
          <p:cNvSpPr txBox="1">
            <a:spLocks/>
          </p:cNvSpPr>
          <p:nvPr/>
        </p:nvSpPr>
        <p:spPr>
          <a:xfrm>
            <a:off x="6443297" y="4253828"/>
            <a:ext cx="5445286" cy="623299"/>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lgn="ctr">
              <a:buNone/>
            </a:pPr>
            <a:r>
              <a:rPr lang="en-US" sz="4400" b="1" i="1" dirty="0">
                <a:solidFill>
                  <a:schemeClr val="accent4">
                    <a:lumMod val="50000"/>
                  </a:schemeClr>
                </a:solidFill>
                <a:latin typeface="Tw Cen MT" panose="020B0602020104020603" pitchFamily="34" charset="0"/>
              </a:rPr>
              <a:t>Preschool to College and a Career</a:t>
            </a:r>
          </a:p>
        </p:txBody>
      </p:sp>
      <p:grpSp>
        <p:nvGrpSpPr>
          <p:cNvPr id="3" name="Group 2"/>
          <p:cNvGrpSpPr/>
          <p:nvPr/>
        </p:nvGrpSpPr>
        <p:grpSpPr>
          <a:xfrm>
            <a:off x="6646939" y="1269566"/>
            <a:ext cx="2257932" cy="1824944"/>
            <a:chOff x="6221113" y="167890"/>
            <a:chExt cx="2400847" cy="1947163"/>
          </a:xfrm>
        </p:grpSpPr>
        <p:sp>
          <p:nvSpPr>
            <p:cNvPr id="10" name="Down Arrow Callout 9"/>
            <p:cNvSpPr/>
            <p:nvPr/>
          </p:nvSpPr>
          <p:spPr>
            <a:xfrm>
              <a:off x="6221113" y="606151"/>
              <a:ext cx="2001715" cy="1508902"/>
            </a:xfrm>
            <a:prstGeom prst="downArrowCallou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Mistral" panose="03090702030407020403" pitchFamily="66" charset="0"/>
                  <a:cs typeface="Vijaya" panose="020B0604020202020204" pitchFamily="34" charset="0"/>
                </a:rPr>
                <a:t>COLLEGE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559" flipH="1">
              <a:off x="7710610" y="167890"/>
              <a:ext cx="911350" cy="1106087"/>
            </a:xfrm>
            <a:prstGeom prst="rect">
              <a:avLst/>
            </a:prstGeom>
          </p:spPr>
        </p:pic>
      </p:grpSp>
      <p:sp>
        <p:nvSpPr>
          <p:cNvPr id="18" name="Down Arrow Callout 17"/>
          <p:cNvSpPr/>
          <p:nvPr/>
        </p:nvSpPr>
        <p:spPr>
          <a:xfrm>
            <a:off x="6646939" y="0"/>
            <a:ext cx="2709098" cy="1460500"/>
          </a:xfrm>
          <a:prstGeom prst="downArrowCallout">
            <a:avLst/>
          </a:prstGeom>
          <a:solidFill>
            <a:srgbClr val="87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Franklin Gothic Medium Cond" panose="020B0606030402020204" pitchFamily="34" charset="0"/>
              </a:rPr>
              <a:t>SUCCESSFUL </a:t>
            </a:r>
          </a:p>
          <a:p>
            <a:pPr algn="ctr"/>
            <a:r>
              <a:rPr lang="en-US" sz="2800" b="1" dirty="0">
                <a:solidFill>
                  <a:schemeClr val="bg1"/>
                </a:solidFill>
                <a:latin typeface="Franklin Gothic Medium Cond" panose="020B0606030402020204" pitchFamily="34" charset="0"/>
              </a:rPr>
              <a:t>CAREER</a:t>
            </a:r>
          </a:p>
        </p:txBody>
      </p:sp>
    </p:spTree>
    <p:extLst>
      <p:ext uri="{BB962C8B-B14F-4D97-AF65-F5344CB8AC3E}">
        <p14:creationId xmlns:p14="http://schemas.microsoft.com/office/powerpoint/2010/main" val="25792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514" y="125838"/>
            <a:ext cx="11196966" cy="1092201"/>
          </a:xfrm>
        </p:spPr>
        <p:txBody>
          <a:bodyPr>
            <a:noAutofit/>
          </a:bodyPr>
          <a:lstStyle/>
          <a:p>
            <a:pPr algn="ctr"/>
            <a:r>
              <a:rPr lang="en-US" sz="7200" b="1" dirty="0">
                <a:solidFill>
                  <a:schemeClr val="accent3"/>
                </a:solidFill>
                <a:effectLst>
                  <a:outerShdw blurRad="38100" dist="38100" dir="2700000" algn="tl">
                    <a:srgbClr val="000000">
                      <a:alpha val="43137"/>
                    </a:srgbClr>
                  </a:outerShdw>
                </a:effectLst>
                <a:latin typeface="Tw Cen MT" panose="020B0602020104020603" pitchFamily="34" charset="0"/>
              </a:rPr>
              <a:t>Grade Point Average (GPA)</a:t>
            </a:r>
          </a:p>
        </p:txBody>
      </p:sp>
      <p:sp>
        <p:nvSpPr>
          <p:cNvPr id="7" name="TextBox 6"/>
          <p:cNvSpPr txBox="1"/>
          <p:nvPr/>
        </p:nvSpPr>
        <p:spPr>
          <a:xfrm>
            <a:off x="464739" y="1069048"/>
            <a:ext cx="11277600" cy="784830"/>
          </a:xfrm>
          <a:prstGeom prst="rect">
            <a:avLst/>
          </a:prstGeom>
          <a:noFill/>
        </p:spPr>
        <p:txBody>
          <a:bodyPr wrap="square" rtlCol="0">
            <a:spAutoFit/>
          </a:bodyPr>
          <a:lstStyle/>
          <a:p>
            <a:pPr algn="ctr"/>
            <a:r>
              <a:rPr lang="en-US" sz="4500" b="1" dirty="0">
                <a:solidFill>
                  <a:srgbClr val="525A6A"/>
                </a:solidFill>
                <a:latin typeface="Tw Cen MT" panose="020B0602020104020603" pitchFamily="34" charset="0"/>
              </a:rPr>
              <a:t>Your grades matter!</a:t>
            </a:r>
          </a:p>
        </p:txBody>
      </p:sp>
      <p:sp>
        <p:nvSpPr>
          <p:cNvPr id="8" name="Rectangle 7"/>
          <p:cNvSpPr/>
          <p:nvPr/>
        </p:nvSpPr>
        <p:spPr>
          <a:xfrm>
            <a:off x="748860" y="5987752"/>
            <a:ext cx="3294993" cy="3501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8665779" y="4034980"/>
            <a:ext cx="3294993" cy="3501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p:cNvSpPr/>
          <p:nvPr/>
        </p:nvSpPr>
        <p:spPr>
          <a:xfrm>
            <a:off x="5870027" y="4739174"/>
            <a:ext cx="3294993" cy="3501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p:cNvSpPr/>
          <p:nvPr/>
        </p:nvSpPr>
        <p:spPr>
          <a:xfrm>
            <a:off x="3594538" y="5380305"/>
            <a:ext cx="3294993" cy="3501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Box 12"/>
          <p:cNvSpPr txBox="1"/>
          <p:nvPr/>
        </p:nvSpPr>
        <p:spPr>
          <a:xfrm>
            <a:off x="1024759" y="4593156"/>
            <a:ext cx="2790497" cy="1569660"/>
          </a:xfrm>
          <a:prstGeom prst="rect">
            <a:avLst/>
          </a:prstGeom>
          <a:noFill/>
        </p:spPr>
        <p:txBody>
          <a:bodyPr wrap="square" rtlCol="0">
            <a:spAutoFit/>
          </a:bodyPr>
          <a:lstStyle/>
          <a:p>
            <a:pPr algn="ctr"/>
            <a:r>
              <a:rPr lang="en-US" sz="9600" b="1" dirty="0">
                <a:solidFill>
                  <a:srgbClr val="C00000"/>
                </a:solidFill>
                <a:effectLst>
                  <a:outerShdw blurRad="38100" dist="38100" dir="2700000" algn="tl">
                    <a:srgbClr val="000000">
                      <a:alpha val="43137"/>
                    </a:srgbClr>
                  </a:outerShdw>
                </a:effectLst>
                <a:latin typeface="Tw Cen MT" panose="020B0602020104020603" pitchFamily="34" charset="0"/>
              </a:rPr>
              <a:t>GPA</a:t>
            </a:r>
          </a:p>
        </p:txBody>
      </p:sp>
      <p:sp>
        <p:nvSpPr>
          <p:cNvPr id="14" name="TextBox 13"/>
          <p:cNvSpPr txBox="1"/>
          <p:nvPr/>
        </p:nvSpPr>
        <p:spPr>
          <a:xfrm>
            <a:off x="8951842" y="2630517"/>
            <a:ext cx="2790497" cy="1569660"/>
          </a:xfrm>
          <a:prstGeom prst="rect">
            <a:avLst/>
          </a:prstGeom>
          <a:noFill/>
        </p:spPr>
        <p:txBody>
          <a:bodyPr wrap="square" rtlCol="0">
            <a:spAutoFit/>
          </a:bodyPr>
          <a:lstStyle/>
          <a:p>
            <a:pPr algn="ctr"/>
            <a:r>
              <a:rPr lang="en-US" sz="9600" b="1" dirty="0">
                <a:solidFill>
                  <a:schemeClr val="tx2"/>
                </a:solidFill>
                <a:effectLst>
                  <a:outerShdw blurRad="38100" dist="38100" dir="2700000" algn="tl">
                    <a:srgbClr val="000000">
                      <a:alpha val="43137"/>
                    </a:srgbClr>
                  </a:outerShdw>
                </a:effectLst>
                <a:latin typeface="Tw Cen MT" panose="020B0602020104020603" pitchFamily="34" charset="0"/>
              </a:rPr>
              <a:t>GPA</a:t>
            </a:r>
          </a:p>
        </p:txBody>
      </p:sp>
      <p:sp>
        <p:nvSpPr>
          <p:cNvPr id="15" name="TextBox 14"/>
          <p:cNvSpPr txBox="1"/>
          <p:nvPr/>
        </p:nvSpPr>
        <p:spPr>
          <a:xfrm>
            <a:off x="8965327" y="2315046"/>
            <a:ext cx="2995445" cy="630942"/>
          </a:xfrm>
          <a:prstGeom prst="rect">
            <a:avLst/>
          </a:prstGeom>
          <a:solidFill>
            <a:schemeClr val="bg1"/>
          </a:solidFill>
        </p:spPr>
        <p:txBody>
          <a:bodyPr wrap="square" rtlCol="0">
            <a:spAutoFit/>
          </a:bodyPr>
          <a:lstStyle/>
          <a:p>
            <a:pPr algn="ctr"/>
            <a:r>
              <a:rPr lang="en-US" sz="3500" b="1" dirty="0">
                <a:solidFill>
                  <a:srgbClr val="002060"/>
                </a:solidFill>
                <a:latin typeface="Arial" panose="020B0604020202020204" pitchFamily="34" charset="0"/>
                <a:ea typeface="Microsoft JhengHei" panose="020B0604030504040204" pitchFamily="34" charset="-120"/>
                <a:cs typeface="Arial" panose="020B0604020202020204" pitchFamily="34" charset="0"/>
              </a:rPr>
              <a:t>3.8 to 4.0+</a:t>
            </a:r>
          </a:p>
        </p:txBody>
      </p:sp>
      <p:sp>
        <p:nvSpPr>
          <p:cNvPr id="16" name="TextBox 15"/>
          <p:cNvSpPr txBox="1"/>
          <p:nvPr/>
        </p:nvSpPr>
        <p:spPr>
          <a:xfrm>
            <a:off x="898635" y="4277685"/>
            <a:ext cx="2995445" cy="630942"/>
          </a:xfrm>
          <a:prstGeom prst="rect">
            <a:avLst/>
          </a:prstGeom>
          <a:solidFill>
            <a:schemeClr val="bg1"/>
          </a:solidFill>
        </p:spPr>
        <p:txBody>
          <a:bodyPr wrap="square" rtlCol="0">
            <a:spAutoFit/>
          </a:bodyPr>
          <a:lstStyle/>
          <a:p>
            <a:pPr algn="ctr"/>
            <a:r>
              <a:rPr lang="en-US" sz="3500" b="1" dirty="0">
                <a:solidFill>
                  <a:srgbClr val="002060"/>
                </a:solidFill>
                <a:latin typeface="Arial" panose="020B0604020202020204" pitchFamily="34" charset="0"/>
                <a:ea typeface="Microsoft JhengHei" panose="020B0604030504040204" pitchFamily="34" charset="-120"/>
                <a:cs typeface="Arial" panose="020B0604020202020204" pitchFamily="34" charset="0"/>
              </a:rPr>
              <a:t>Below 2.0</a:t>
            </a:r>
          </a:p>
        </p:txBody>
      </p:sp>
      <p:pic>
        <p:nvPicPr>
          <p:cNvPr id="5122" name="Picture 2" descr="https://s-media-cache-ak0.pinimg.com/736x/4f/59/dd/4f59dd6e8375391e61064e0bd0515299.jpg"/>
          <p:cNvPicPr>
            <a:picLocks noChangeAspect="1" noChangeArrowheads="1"/>
          </p:cNvPicPr>
          <p:nvPr/>
        </p:nvPicPr>
        <p:blipFill rotWithShape="1">
          <a:blip r:embed="rId3">
            <a:extLst>
              <a:ext uri="{28A0092B-C50C-407E-A947-70E740481C1C}">
                <a14:useLocalDpi xmlns:a14="http://schemas.microsoft.com/office/drawing/2010/main" val="0"/>
              </a:ext>
            </a:extLst>
          </a:blip>
          <a:srcRect l="19828" t="13969" r="23599" b="16093"/>
          <a:stretch/>
        </p:blipFill>
        <p:spPr bwMode="auto">
          <a:xfrm>
            <a:off x="4966727" y="1928432"/>
            <a:ext cx="2273623" cy="28107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ages.rapgenius.com/7513ef65936c8e6c3c867154461a094b.652x330x1.png"/>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50397" t="13372"/>
          <a:stretch/>
        </p:blipFill>
        <p:spPr bwMode="auto">
          <a:xfrm>
            <a:off x="1992841" y="3629938"/>
            <a:ext cx="854332" cy="7551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s://images.rapgenius.com/7513ef65936c8e6c3c867154461a094b.652x330x1.png"/>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r="51989" b="9351"/>
          <a:stretch/>
        </p:blipFill>
        <p:spPr bwMode="auto">
          <a:xfrm>
            <a:off x="9836674" y="1628513"/>
            <a:ext cx="815883" cy="779668"/>
          </a:xfrm>
          <a:prstGeom prst="rect">
            <a:avLst/>
          </a:prstGeom>
          <a:noFill/>
          <a:extLst>
            <a:ext uri="{909E8E84-426E-40DD-AFC4-6F175D3DCCD1}">
              <a14:hiddenFill xmlns:a14="http://schemas.microsoft.com/office/drawing/2010/main">
                <a:solidFill>
                  <a:srgbClr val="FFFFFF"/>
                </a:solidFill>
              </a14:hiddenFill>
            </a:ext>
          </a:extLst>
        </p:spPr>
      </p:pic>
      <p:sp>
        <p:nvSpPr>
          <p:cNvPr id="18" name="5-Point Star 17"/>
          <p:cNvSpPr/>
          <p:nvPr/>
        </p:nvSpPr>
        <p:spPr>
          <a:xfrm>
            <a:off x="11281924" y="2630190"/>
            <a:ext cx="678848" cy="703613"/>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50259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956" y="314317"/>
            <a:ext cx="8548527" cy="6242215"/>
          </a:xfrm>
          <a:prstGeom prst="rect">
            <a:avLst/>
          </a:prstGeom>
          <a:noFill/>
          <a:ln w="57150">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374972" y="180329"/>
            <a:ext cx="1877437" cy="6376203"/>
          </a:xfrm>
          <a:prstGeom prst="rect">
            <a:avLst/>
          </a:prstGeom>
          <a:noFill/>
        </p:spPr>
        <p:txBody>
          <a:bodyPr vert="vert270" wrap="square" rtlCol="0">
            <a:spAutoFit/>
          </a:bodyPr>
          <a:lstStyle/>
          <a:p>
            <a:pPr algn="ctr"/>
            <a:r>
              <a:rPr lang="en-US" sz="55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Monitor Your Progress</a:t>
            </a:r>
          </a:p>
        </p:txBody>
      </p:sp>
      <p:sp>
        <p:nvSpPr>
          <p:cNvPr id="9" name="Right Arrow 8"/>
          <p:cNvSpPr/>
          <p:nvPr/>
        </p:nvSpPr>
        <p:spPr>
          <a:xfrm rot="2221834">
            <a:off x="6515034" y="2008794"/>
            <a:ext cx="485095" cy="266552"/>
          </a:xfrm>
          <a:prstGeom prst="rightArrow">
            <a:avLst>
              <a:gd name="adj1" fmla="val 45479"/>
              <a:gd name="adj2" fmla="val 71770"/>
            </a:avLst>
          </a:prstGeom>
          <a:solidFill>
            <a:srgbClr val="DF2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a:off x="6757582" y="2055286"/>
            <a:ext cx="595426" cy="523220"/>
          </a:xfrm>
          <a:prstGeom prst="rect">
            <a:avLst/>
          </a:prstGeom>
          <a:noFill/>
        </p:spPr>
        <p:txBody>
          <a:bodyPr wrap="square" rtlCol="0">
            <a:spAutoFit/>
          </a:bodyPr>
          <a:lstStyle/>
          <a:p>
            <a:pPr algn="ctr"/>
            <a:r>
              <a:rPr lang="en-US" sz="2800" b="1" dirty="0">
                <a:solidFill>
                  <a:srgbClr val="000000"/>
                </a:solidFill>
                <a:latin typeface="Tw Cen MT" panose="020B0602020104020603" pitchFamily="34" charset="0"/>
              </a:rPr>
              <a:t>A</a:t>
            </a:r>
          </a:p>
        </p:txBody>
      </p:sp>
    </p:spTree>
    <p:extLst>
      <p:ext uri="{BB962C8B-B14F-4D97-AF65-F5344CB8AC3E}">
        <p14:creationId xmlns:p14="http://schemas.microsoft.com/office/powerpoint/2010/main" val="176203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br>
              <a:rPr lang="en-US" altLang="en-US" dirty="0">
                <a:solidFill>
                  <a:srgbClr val="514843"/>
                </a:solidFill>
                <a:latin typeface="Arial" pitchFamily="34" charset="0"/>
                <a:cs typeface="Arial" pitchFamily="34" charset="0"/>
              </a:rPr>
            </a:br>
            <a:endParaRPr lang="en-US" altLang="en-US"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sz="1200"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5" name="TextBox 4"/>
          <p:cNvSpPr txBox="1"/>
          <p:nvPr/>
        </p:nvSpPr>
        <p:spPr>
          <a:xfrm>
            <a:off x="1017854" y="1688181"/>
            <a:ext cx="9308560" cy="304698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3600" dirty="0">
                <a:solidFill>
                  <a:srgbClr val="514843"/>
                </a:solidFill>
                <a:latin typeface="Tw Cen MT" panose="020B0602020104020603" pitchFamily="34" charset="0"/>
              </a:rPr>
              <a:t>What is your GPA</a:t>
            </a:r>
            <a:r>
              <a:rPr lang="en-US" sz="3600" dirty="0">
                <a:solidFill>
                  <a:srgbClr val="514843"/>
                </a:solidFill>
                <a:latin typeface="Arial" panose="020B0604020202020204" pitchFamily="34" charset="0"/>
                <a:cs typeface="Arial" panose="020B0604020202020204" pitchFamily="34" charset="0"/>
              </a:rPr>
              <a:t>?</a:t>
            </a:r>
          </a:p>
          <a:p>
            <a:pPr>
              <a:lnSpc>
                <a:spcPct val="150000"/>
              </a:lnSpc>
            </a:pPr>
            <a:endParaRPr lang="en-US" sz="2000" dirty="0">
              <a:solidFill>
                <a:srgbClr val="514843"/>
              </a:solidFill>
              <a:latin typeface="Tw Cen MT" panose="020B0602020104020603" pitchFamily="34" charset="0"/>
            </a:endParaRPr>
          </a:p>
          <a:p>
            <a:pPr marL="285750" indent="-285750">
              <a:buFont typeface="Wingdings" panose="05000000000000000000" pitchFamily="2" charset="2"/>
              <a:buChar char="§"/>
            </a:pPr>
            <a:r>
              <a:rPr lang="en-US" sz="3600" dirty="0">
                <a:solidFill>
                  <a:srgbClr val="514843"/>
                </a:solidFill>
                <a:latin typeface="Tw Cen MT" panose="020B0602020104020603" pitchFamily="34" charset="0"/>
              </a:rPr>
              <a:t>What specific actions can you take to improve your GPA</a:t>
            </a:r>
            <a:r>
              <a:rPr lang="en-US" sz="3600" dirty="0">
                <a:solidFill>
                  <a:srgbClr val="514843"/>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en-US" sz="3600" dirty="0">
              <a:solidFill>
                <a:srgbClr val="514843"/>
              </a:solidFill>
              <a:latin typeface="Tw Cen MT" panose="020B0602020104020603" pitchFamily="34" charset="0"/>
            </a:endParaRPr>
          </a:p>
        </p:txBody>
      </p:sp>
      <p:grpSp>
        <p:nvGrpSpPr>
          <p:cNvPr id="3" name="Group 2"/>
          <p:cNvGrpSpPr/>
          <p:nvPr/>
        </p:nvGrpSpPr>
        <p:grpSpPr>
          <a:xfrm rot="433689">
            <a:off x="8655553" y="3546372"/>
            <a:ext cx="2830090" cy="3084567"/>
            <a:chOff x="8853866" y="1783129"/>
            <a:chExt cx="2830090" cy="3084567"/>
          </a:xfrm>
        </p:grpSpPr>
        <p:pic>
          <p:nvPicPr>
            <p:cNvPr id="1032" name="Picture 8" descr="http://cliparts.co/cliparts/pio/9Re/pio9Reji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8270">
              <a:off x="8853866" y="1783129"/>
              <a:ext cx="2830090" cy="30845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1166311">
              <a:off x="9315911" y="2520890"/>
              <a:ext cx="2002221" cy="923330"/>
            </a:xfrm>
            <a:prstGeom prst="rect">
              <a:avLst/>
            </a:prstGeom>
            <a:noFill/>
          </p:spPr>
          <p:txBody>
            <a:bodyPr wrap="square" rtlCol="0">
              <a:spAutoFit/>
            </a:bodyPr>
            <a:lstStyle/>
            <a:p>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P</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S</a:t>
              </a:r>
            </a:p>
          </p:txBody>
        </p:sp>
      </p:grpSp>
      <p:grpSp>
        <p:nvGrpSpPr>
          <p:cNvPr id="6" name="Group 5"/>
          <p:cNvGrpSpPr/>
          <p:nvPr/>
        </p:nvGrpSpPr>
        <p:grpSpPr>
          <a:xfrm>
            <a:off x="1017854" y="-268578"/>
            <a:ext cx="10771603" cy="2214826"/>
            <a:chOff x="1017854" y="-268578"/>
            <a:chExt cx="10771603" cy="2214826"/>
          </a:xfrm>
        </p:grpSpPr>
        <p:sp>
          <p:nvSpPr>
            <p:cNvPr id="4" name="TextBox 3"/>
            <p:cNvSpPr txBox="1"/>
            <p:nvPr/>
          </p:nvSpPr>
          <p:spPr>
            <a:xfrm>
              <a:off x="1017854" y="495040"/>
              <a:ext cx="10114249" cy="1107996"/>
            </a:xfrm>
            <a:prstGeom prst="rect">
              <a:avLst/>
            </a:prstGeom>
            <a:noFill/>
          </p:spPr>
          <p:txBody>
            <a:bodyPr vert="horz" wrap="square" rtlCol="0">
              <a:spAutoFit/>
            </a:bodyPr>
            <a:lstStyle/>
            <a:p>
              <a:pPr algn="ctr"/>
              <a:r>
                <a:rPr lang="en-US" sz="66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Let’s review…</a:t>
              </a:r>
              <a:endParaRPr lang="en-US" sz="6600" dirty="0">
                <a:solidFill>
                  <a:srgbClr val="0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pic>
          <p:nvPicPr>
            <p:cNvPr id="1034" name="Picture 10" descr="http://www.universitymanage.com/assets/img/icon/ex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62628">
              <a:off x="9539251" y="-268578"/>
              <a:ext cx="2250206" cy="2214826"/>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http://www.geeklessweb.com/sites/default/files/images/Increase-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7274" y="3610302"/>
            <a:ext cx="951185" cy="9511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carmanah.com/files/images/traffic/Calculator%20Ic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4344" y="1688181"/>
            <a:ext cx="898354" cy="103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01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ughoundpestcontrol.com/images/General/facts_general.jpg"/>
          <p:cNvPicPr>
            <a:picLocks noChangeAspect="1" noChangeArrowheads="1"/>
          </p:cNvPicPr>
          <p:nvPr/>
        </p:nvPicPr>
        <p:blipFill rotWithShape="1">
          <a:blip r:embed="rId3">
            <a:extLst>
              <a:ext uri="{28A0092B-C50C-407E-A947-70E740481C1C}">
                <a14:useLocalDpi xmlns:a14="http://schemas.microsoft.com/office/drawing/2010/main" val="0"/>
              </a:ext>
            </a:extLst>
          </a:blip>
          <a:srcRect l="19445" t="5500" r="12385" b="14938"/>
          <a:stretch/>
        </p:blipFill>
        <p:spPr bwMode="auto">
          <a:xfrm>
            <a:off x="9836262" y="79036"/>
            <a:ext cx="2203337" cy="23974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itchFamily="34" charset="0"/>
                <a:cs typeface="Arial" pitchFamily="34" charset="0"/>
              </a:rPr>
            </a:b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916255" y="1992981"/>
            <a:ext cx="10021676" cy="3170099"/>
          </a:xfrm>
          <a:prstGeom prst="rect">
            <a:avLst/>
          </a:prstGeom>
          <a:noFill/>
        </p:spPr>
        <p:txBody>
          <a:bodyPr wrap="square" rtlCol="0">
            <a:spAutoFit/>
          </a:bodyPr>
          <a:lstStyle/>
          <a:p>
            <a:pPr marL="285750" indent="-285750">
              <a:buFont typeface="Wingdings" panose="05000000000000000000" pitchFamily="2" charset="2"/>
              <a:buChar char="§"/>
            </a:pPr>
            <a:r>
              <a:rPr lang="en-US" sz="4000" dirty="0">
                <a:latin typeface="Tw Cen MT" panose="020B0602020104020603" pitchFamily="34" charset="0"/>
              </a:rPr>
              <a:t>The first intercollegiate football game took place on November 6, 1869. Teams from Princeton University and Rutgers University met in New Brunswick, New York. Each team had 25 players. Rutgers won 6-4.</a:t>
            </a:r>
          </a:p>
        </p:txBody>
      </p:sp>
      <p:sp>
        <p:nvSpPr>
          <p:cNvPr id="4" name="TextBox 3"/>
          <p:cNvSpPr txBox="1"/>
          <p:nvPr/>
        </p:nvSpPr>
        <p:spPr>
          <a:xfrm>
            <a:off x="1017854" y="495040"/>
            <a:ext cx="10114249" cy="1107996"/>
          </a:xfrm>
          <a:prstGeom prst="rect">
            <a:avLst/>
          </a:prstGeom>
          <a:noFill/>
        </p:spPr>
        <p:txBody>
          <a:bodyPr vert="horz" wrap="square" rtlCol="0">
            <a:spAutoFit/>
          </a:bodyPr>
          <a:lstStyle/>
          <a:p>
            <a:r>
              <a:rPr lang="en-US" sz="6600" dirty="0">
                <a:solidFill>
                  <a:schemeClr val="tx2"/>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Interesting Facts</a:t>
            </a:r>
            <a:endParaRPr lang="en-US" sz="6600" dirty="0">
              <a:solidFill>
                <a:schemeClr val="tx2"/>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sp>
        <p:nvSpPr>
          <p:cNvPr id="14" name="Rectangle 13"/>
          <p:cNvSpPr/>
          <p:nvPr/>
        </p:nvSpPr>
        <p:spPr>
          <a:xfrm>
            <a:off x="1587500" y="6467609"/>
            <a:ext cx="10452100" cy="307777"/>
          </a:xfrm>
          <a:prstGeom prst="rect">
            <a:avLst/>
          </a:prstGeom>
        </p:spPr>
        <p:txBody>
          <a:bodyPr wrap="square">
            <a:spAutoFit/>
          </a:bodyPr>
          <a:lstStyle/>
          <a:p>
            <a:pPr algn="r"/>
            <a:r>
              <a:rPr lang="en-US" sz="1400" b="1" dirty="0">
                <a:solidFill>
                  <a:schemeClr val="tx2"/>
                </a:solidFill>
              </a:rPr>
              <a:t>SOURCE: </a:t>
            </a:r>
            <a:r>
              <a:rPr lang="en-US" sz="1300" b="1" i="1" dirty="0">
                <a:solidFill>
                  <a:schemeClr val="tx2"/>
                </a:solidFill>
              </a:rPr>
              <a:t>LUCAS, CHRISTOPHER J. 1994. AMERICAN HIGHER EDUCATION: A HISTORY. NEW YORK: ST. MARTIN’S PRESS.</a:t>
            </a:r>
          </a:p>
        </p:txBody>
      </p:sp>
      <p:grpSp>
        <p:nvGrpSpPr>
          <p:cNvPr id="6" name="Group 5"/>
          <p:cNvGrpSpPr/>
          <p:nvPr/>
        </p:nvGrpSpPr>
        <p:grpSpPr>
          <a:xfrm>
            <a:off x="7018547" y="4800645"/>
            <a:ext cx="3586002" cy="1576813"/>
            <a:chOff x="5100798" y="4700294"/>
            <a:chExt cx="3586002" cy="1576813"/>
          </a:xfrm>
        </p:grpSpPr>
        <p:pic>
          <p:nvPicPr>
            <p:cNvPr id="3074" name="Picture 2" descr="http://www.fahrneyspens.com/ItemImages/Large/202761%20lsu.jpg"/>
            <p:cNvPicPr>
              <a:picLocks noChangeAspect="1" noChangeArrowheads="1"/>
            </p:cNvPicPr>
            <p:nvPr/>
          </p:nvPicPr>
          <p:blipFill rotWithShape="1">
            <a:blip r:embed="rId4">
              <a:extLst>
                <a:ext uri="{28A0092B-C50C-407E-A947-70E740481C1C}">
                  <a14:useLocalDpi xmlns:a14="http://schemas.microsoft.com/office/drawing/2010/main" val="0"/>
                </a:ext>
              </a:extLst>
            </a:blip>
            <a:srcRect l="52349" t="6666" r="3224" b="7633"/>
            <a:stretch/>
          </p:blipFill>
          <p:spPr bwMode="auto">
            <a:xfrm rot="426214">
              <a:off x="6965951" y="4700294"/>
              <a:ext cx="1720849" cy="157681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football.clubsetup.com/sites/football.clubsetup.com/files/football-icon.png"/>
            <p:cNvPicPr>
              <a:picLocks noChangeAspect="1" noChangeArrowheads="1"/>
            </p:cNvPicPr>
            <p:nvPr/>
          </p:nvPicPr>
          <p:blipFill rotWithShape="1">
            <a:blip r:embed="rId5">
              <a:extLst>
                <a:ext uri="{28A0092B-C50C-407E-A947-70E740481C1C}">
                  <a14:useLocalDpi xmlns:a14="http://schemas.microsoft.com/office/drawing/2010/main" val="0"/>
                </a:ext>
              </a:extLst>
            </a:blip>
            <a:srcRect l="5026" t="9717" r="5916" b="7077"/>
            <a:stretch/>
          </p:blipFill>
          <p:spPr bwMode="auto">
            <a:xfrm>
              <a:off x="5100798" y="4957600"/>
              <a:ext cx="1712752" cy="1066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144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563" y="1328408"/>
            <a:ext cx="11682453" cy="3170099"/>
          </a:xfrm>
          <a:prstGeom prst="rect">
            <a:avLst/>
          </a:prstGeom>
          <a:solidFill>
            <a:srgbClr val="003296"/>
          </a:solidFill>
        </p:spPr>
        <p:txBody>
          <a:bodyPr wrap="square" rtlCol="0">
            <a:spAutoFit/>
          </a:bodyPr>
          <a:lstStyle/>
          <a:p>
            <a:pPr algn="ctr"/>
            <a:endParaRPr lang="en-US" sz="2000" b="1" dirty="0">
              <a:solidFill>
                <a:srgbClr val="FFFFFF"/>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endParaRPr>
          </a:p>
          <a:p>
            <a:pPr algn="ctr"/>
            <a:r>
              <a:rPr lang="en-US" sz="8000" b="1" dirty="0">
                <a:solidFill>
                  <a:srgbClr val="FFFFFF"/>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rPr>
              <a:t>Honors and Advanced Placement (AP)</a:t>
            </a:r>
          </a:p>
          <a:p>
            <a:pPr algn="ctr"/>
            <a:endParaRPr lang="en-US" sz="2000" b="1" dirty="0">
              <a:solidFill>
                <a:srgbClr val="FFFFFF"/>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endParaRPr>
          </a:p>
        </p:txBody>
      </p:sp>
      <p:pic>
        <p:nvPicPr>
          <p:cNvPr id="1026"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4410"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51074" y="4728755"/>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79430" y="536131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41085" y="5375168"/>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03264"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608332" y="565265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865136" y="4752507"/>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32912" y="5665718"/>
            <a:ext cx="608807" cy="60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92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056" y="443338"/>
            <a:ext cx="11196966" cy="1092201"/>
          </a:xfrm>
        </p:spPr>
        <p:txBody>
          <a:bodyPr>
            <a:noAutofit/>
          </a:bodyPr>
          <a:lstStyle/>
          <a:p>
            <a:pPr algn="ctr"/>
            <a:r>
              <a:rPr lang="en-US" sz="7200" b="1" dirty="0">
                <a:solidFill>
                  <a:schemeClr val="accent3"/>
                </a:solidFill>
                <a:effectLst>
                  <a:outerShdw blurRad="38100" dist="38100" dir="2700000" algn="tl">
                    <a:srgbClr val="000000">
                      <a:alpha val="43137"/>
                    </a:srgbClr>
                  </a:outerShdw>
                </a:effectLst>
                <a:latin typeface="Tw Cen MT" panose="020B0602020104020603" pitchFamily="34" charset="0"/>
              </a:rPr>
              <a:t>Let’s Compare!</a:t>
            </a:r>
          </a:p>
        </p:txBody>
      </p:sp>
      <p:sp>
        <p:nvSpPr>
          <p:cNvPr id="12" name="Freeform 11"/>
          <p:cNvSpPr/>
          <p:nvPr/>
        </p:nvSpPr>
        <p:spPr>
          <a:xfrm>
            <a:off x="566580" y="4021367"/>
            <a:ext cx="2844856" cy="1000645"/>
          </a:xfrm>
          <a:custGeom>
            <a:avLst/>
            <a:gdLst>
              <a:gd name="connsiteX0" fmla="*/ 0 w 3647281"/>
              <a:gd name="connsiteY0" fmla="*/ 0 h 2188368"/>
              <a:gd name="connsiteX1" fmla="*/ 3647281 w 3647281"/>
              <a:gd name="connsiteY1" fmla="*/ 0 h 2188368"/>
              <a:gd name="connsiteX2" fmla="*/ 3647281 w 3647281"/>
              <a:gd name="connsiteY2" fmla="*/ 2188368 h 2188368"/>
              <a:gd name="connsiteX3" fmla="*/ 0 w 3647281"/>
              <a:gd name="connsiteY3" fmla="*/ 2188368 h 2188368"/>
              <a:gd name="connsiteX4" fmla="*/ 0 w 3647281"/>
              <a:gd name="connsiteY4" fmla="*/ 0 h 218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281" h="2188368">
                <a:moveTo>
                  <a:pt x="0" y="0"/>
                </a:moveTo>
                <a:lnTo>
                  <a:pt x="3647281" y="0"/>
                </a:lnTo>
                <a:lnTo>
                  <a:pt x="3647281" y="2188368"/>
                </a:lnTo>
                <a:lnTo>
                  <a:pt x="0" y="2188368"/>
                </a:lnTo>
                <a:lnTo>
                  <a:pt x="0" y="0"/>
                </a:lnTo>
                <a:close/>
              </a:path>
            </a:pathLst>
          </a:custGeom>
          <a:solidFill>
            <a:srgbClr val="87CB3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US" sz="3500" b="1" dirty="0">
                <a:solidFill>
                  <a:srgbClr val="FFFFFF"/>
                </a:solidFill>
                <a:effectLst>
                  <a:outerShdw blurRad="38100" dist="38100" dir="2700000" algn="tl">
                    <a:srgbClr val="000000">
                      <a:alpha val="43137"/>
                    </a:srgbClr>
                  </a:outerShdw>
                </a:effectLst>
                <a:latin typeface="Tw Cen MT" panose="020B0602020104020603" pitchFamily="34" charset="0"/>
              </a:rPr>
              <a:t>REGULAR      COURSES</a:t>
            </a:r>
            <a:endParaRPr lang="en-US" sz="3500" dirty="0">
              <a:solidFill>
                <a:srgbClr val="FFFFFF"/>
              </a:solidFill>
              <a:effectLst>
                <a:outerShdw blurRad="38100" dist="38100" dir="2700000" algn="tl">
                  <a:srgbClr val="000000">
                    <a:alpha val="43137"/>
                  </a:srgbClr>
                </a:outerShdw>
              </a:effectLst>
              <a:latin typeface="Tw Cen MT" panose="020B0602020104020603" pitchFamily="34" charset="0"/>
            </a:endParaRPr>
          </a:p>
        </p:txBody>
      </p:sp>
      <p:sp>
        <p:nvSpPr>
          <p:cNvPr id="10" name="Freeform 9"/>
          <p:cNvSpPr/>
          <p:nvPr/>
        </p:nvSpPr>
        <p:spPr>
          <a:xfrm>
            <a:off x="4066434" y="3360947"/>
            <a:ext cx="3647281" cy="1142675"/>
          </a:xfrm>
          <a:custGeom>
            <a:avLst/>
            <a:gdLst>
              <a:gd name="connsiteX0" fmla="*/ 0 w 3647281"/>
              <a:gd name="connsiteY0" fmla="*/ 0 h 2188368"/>
              <a:gd name="connsiteX1" fmla="*/ 3647281 w 3647281"/>
              <a:gd name="connsiteY1" fmla="*/ 0 h 2188368"/>
              <a:gd name="connsiteX2" fmla="*/ 3647281 w 3647281"/>
              <a:gd name="connsiteY2" fmla="*/ 2188368 h 2188368"/>
              <a:gd name="connsiteX3" fmla="*/ 0 w 3647281"/>
              <a:gd name="connsiteY3" fmla="*/ 2188368 h 2188368"/>
              <a:gd name="connsiteX4" fmla="*/ 0 w 3647281"/>
              <a:gd name="connsiteY4" fmla="*/ 0 h 218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281" h="2188368">
                <a:moveTo>
                  <a:pt x="0" y="0"/>
                </a:moveTo>
                <a:lnTo>
                  <a:pt x="3647281" y="0"/>
                </a:lnTo>
                <a:lnTo>
                  <a:pt x="3647281" y="2188368"/>
                </a:lnTo>
                <a:lnTo>
                  <a:pt x="0" y="2188368"/>
                </a:lnTo>
                <a:lnTo>
                  <a:pt x="0" y="0"/>
                </a:lnTo>
                <a:close/>
              </a:path>
            </a:pathLst>
          </a:custGeom>
          <a:solidFill>
            <a:srgbClr val="9933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US" sz="4000" b="1" dirty="0">
                <a:solidFill>
                  <a:srgbClr val="FFFFFF"/>
                </a:solidFill>
                <a:effectLst>
                  <a:outerShdw blurRad="38100" dist="38100" dir="2700000" algn="tl">
                    <a:srgbClr val="000000">
                      <a:alpha val="43137"/>
                    </a:srgbClr>
                  </a:outerShdw>
                </a:effectLst>
                <a:latin typeface="Tw Cen MT" panose="020B0602020104020603" pitchFamily="34" charset="0"/>
              </a:rPr>
              <a:t>HONORS COURSES</a:t>
            </a:r>
          </a:p>
        </p:txBody>
      </p:sp>
      <p:sp>
        <p:nvSpPr>
          <p:cNvPr id="11" name="Freeform 10"/>
          <p:cNvSpPr/>
          <p:nvPr/>
        </p:nvSpPr>
        <p:spPr>
          <a:xfrm>
            <a:off x="8300800" y="2524474"/>
            <a:ext cx="3647281" cy="1262902"/>
          </a:xfrm>
          <a:custGeom>
            <a:avLst/>
            <a:gdLst>
              <a:gd name="connsiteX0" fmla="*/ 0 w 3647281"/>
              <a:gd name="connsiteY0" fmla="*/ 0 h 2188368"/>
              <a:gd name="connsiteX1" fmla="*/ 3647281 w 3647281"/>
              <a:gd name="connsiteY1" fmla="*/ 0 h 2188368"/>
              <a:gd name="connsiteX2" fmla="*/ 3647281 w 3647281"/>
              <a:gd name="connsiteY2" fmla="*/ 2188368 h 2188368"/>
              <a:gd name="connsiteX3" fmla="*/ 0 w 3647281"/>
              <a:gd name="connsiteY3" fmla="*/ 2188368 h 2188368"/>
              <a:gd name="connsiteX4" fmla="*/ 0 w 3647281"/>
              <a:gd name="connsiteY4" fmla="*/ 0 h 218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281" h="2188368">
                <a:moveTo>
                  <a:pt x="0" y="0"/>
                </a:moveTo>
                <a:lnTo>
                  <a:pt x="3647281" y="0"/>
                </a:lnTo>
                <a:lnTo>
                  <a:pt x="3647281" y="2188368"/>
                </a:lnTo>
                <a:lnTo>
                  <a:pt x="0" y="2188368"/>
                </a:lnTo>
                <a:lnTo>
                  <a:pt x="0" y="0"/>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US" sz="4200" b="1" dirty="0">
                <a:solidFill>
                  <a:srgbClr val="FFFFFF"/>
                </a:solidFill>
                <a:effectLst>
                  <a:outerShdw blurRad="38100" dist="38100" dir="2700000" algn="tl">
                    <a:srgbClr val="000000">
                      <a:alpha val="43137"/>
                    </a:srgbClr>
                  </a:outerShdw>
                </a:effectLst>
                <a:latin typeface="Tw Cen MT" panose="020B0602020104020603" pitchFamily="34" charset="0"/>
              </a:rPr>
              <a:t>AP       COURSES</a:t>
            </a:r>
          </a:p>
        </p:txBody>
      </p:sp>
      <p:grpSp>
        <p:nvGrpSpPr>
          <p:cNvPr id="3" name="Group 2"/>
          <p:cNvGrpSpPr/>
          <p:nvPr/>
        </p:nvGrpSpPr>
        <p:grpSpPr>
          <a:xfrm>
            <a:off x="9094379" y="878602"/>
            <a:ext cx="2060122" cy="1604526"/>
            <a:chOff x="9167216" y="1082192"/>
            <a:chExt cx="2060122" cy="1604526"/>
          </a:xfrm>
        </p:grpSpPr>
        <p:grpSp>
          <p:nvGrpSpPr>
            <p:cNvPr id="21" name="Group 20"/>
            <p:cNvGrpSpPr/>
            <p:nvPr/>
          </p:nvGrpSpPr>
          <p:grpSpPr>
            <a:xfrm>
              <a:off x="9167216" y="1326901"/>
              <a:ext cx="1868878" cy="1359817"/>
              <a:chOff x="430170" y="2588766"/>
              <a:chExt cx="1868878" cy="1359817"/>
            </a:xfrm>
          </p:grpSpPr>
          <p:pic>
            <p:nvPicPr>
              <p:cNvPr id="22" name="Picture 2" descr="https://cdn2.iconfinder.com/data/icons/little-girl/512/little_girl_oran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70" y="2617699"/>
                <a:ext cx="1312292" cy="13122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whatanswered.com/kid-n-play/images/kid-clothes-demo.png"/>
              <p:cNvPicPr>
                <a:picLocks noChangeAspect="1" noChangeArrowheads="1"/>
              </p:cNvPicPr>
              <p:nvPr/>
            </p:nvPicPr>
            <p:blipFill rotWithShape="1">
              <a:blip r:embed="rId4">
                <a:extLst>
                  <a:ext uri="{28A0092B-C50C-407E-A947-70E740481C1C}">
                    <a14:useLocalDpi xmlns:a14="http://schemas.microsoft.com/office/drawing/2010/main" val="0"/>
                  </a:ext>
                </a:extLst>
              </a:blip>
              <a:srcRect l="30629" r="32308" b="5461"/>
              <a:stretch/>
            </p:blipFill>
            <p:spPr bwMode="auto">
              <a:xfrm>
                <a:off x="1457300" y="2588766"/>
                <a:ext cx="841748" cy="1359817"/>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5-Point Star 24"/>
            <p:cNvSpPr/>
            <p:nvPr/>
          </p:nvSpPr>
          <p:spPr>
            <a:xfrm>
              <a:off x="10906557" y="1409591"/>
              <a:ext cx="320781" cy="327399"/>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9" name="5-Point Star 28"/>
            <p:cNvSpPr/>
            <p:nvPr/>
          </p:nvSpPr>
          <p:spPr>
            <a:xfrm>
              <a:off x="10875703" y="1757200"/>
              <a:ext cx="320781" cy="327399"/>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0" name="5-Point Star 29"/>
            <p:cNvSpPr/>
            <p:nvPr/>
          </p:nvSpPr>
          <p:spPr>
            <a:xfrm>
              <a:off x="10821319" y="1082192"/>
              <a:ext cx="320781" cy="327399"/>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4" name="Group 3"/>
          <p:cNvGrpSpPr/>
          <p:nvPr/>
        </p:nvGrpSpPr>
        <p:grpSpPr>
          <a:xfrm>
            <a:off x="4832724" y="1864505"/>
            <a:ext cx="2084480" cy="1437607"/>
            <a:chOff x="5086867" y="1679410"/>
            <a:chExt cx="2084480" cy="1437607"/>
          </a:xfrm>
        </p:grpSpPr>
        <p:grpSp>
          <p:nvGrpSpPr>
            <p:cNvPr id="18" name="Group 17"/>
            <p:cNvGrpSpPr/>
            <p:nvPr/>
          </p:nvGrpSpPr>
          <p:grpSpPr>
            <a:xfrm>
              <a:off x="5086867" y="1757200"/>
              <a:ext cx="1868878" cy="1359817"/>
              <a:chOff x="430170" y="2588766"/>
              <a:chExt cx="1868878" cy="1359817"/>
            </a:xfrm>
          </p:grpSpPr>
          <p:pic>
            <p:nvPicPr>
              <p:cNvPr id="19" name="Picture 2" descr="https://cdn2.iconfinder.com/data/icons/little-girl/512/little_girl_oran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70" y="2617699"/>
                <a:ext cx="1312292" cy="13122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whatanswered.com/kid-n-play/images/kid-clothes-demo.png"/>
              <p:cNvPicPr>
                <a:picLocks noChangeAspect="1" noChangeArrowheads="1"/>
              </p:cNvPicPr>
              <p:nvPr/>
            </p:nvPicPr>
            <p:blipFill rotWithShape="1">
              <a:blip r:embed="rId4">
                <a:extLst>
                  <a:ext uri="{28A0092B-C50C-407E-A947-70E740481C1C}">
                    <a14:useLocalDpi xmlns:a14="http://schemas.microsoft.com/office/drawing/2010/main" val="0"/>
                  </a:ext>
                </a:extLst>
              </a:blip>
              <a:srcRect l="30629" r="32308" b="5461"/>
              <a:stretch/>
            </p:blipFill>
            <p:spPr bwMode="auto">
              <a:xfrm>
                <a:off x="1457300" y="2588766"/>
                <a:ext cx="841748" cy="1359817"/>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5-Point Star 30"/>
            <p:cNvSpPr/>
            <p:nvPr/>
          </p:nvSpPr>
          <p:spPr>
            <a:xfrm>
              <a:off x="6850566" y="2011980"/>
              <a:ext cx="320781" cy="327399"/>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5-Point Star 31"/>
            <p:cNvSpPr/>
            <p:nvPr/>
          </p:nvSpPr>
          <p:spPr>
            <a:xfrm>
              <a:off x="6795354" y="1679410"/>
              <a:ext cx="320781" cy="327399"/>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5" name="Group 4"/>
          <p:cNvGrpSpPr/>
          <p:nvPr/>
        </p:nvGrpSpPr>
        <p:grpSpPr>
          <a:xfrm>
            <a:off x="961878" y="2603611"/>
            <a:ext cx="2102037" cy="1359817"/>
            <a:chOff x="1009656" y="2686718"/>
            <a:chExt cx="2102037" cy="1359817"/>
          </a:xfrm>
        </p:grpSpPr>
        <p:grpSp>
          <p:nvGrpSpPr>
            <p:cNvPr id="13" name="Group 12"/>
            <p:cNvGrpSpPr/>
            <p:nvPr/>
          </p:nvGrpSpPr>
          <p:grpSpPr>
            <a:xfrm>
              <a:off x="1009656" y="2686718"/>
              <a:ext cx="1868878" cy="1359817"/>
              <a:chOff x="430170" y="2588766"/>
              <a:chExt cx="1868878" cy="1359817"/>
            </a:xfrm>
          </p:grpSpPr>
          <p:pic>
            <p:nvPicPr>
              <p:cNvPr id="3074" name="Picture 2" descr="https://cdn2.iconfinder.com/data/icons/little-girl/512/little_girl_oran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70" y="2617699"/>
                <a:ext cx="1312292" cy="13122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hatanswered.com/kid-n-play/images/kid-clothes-demo.png"/>
              <p:cNvPicPr>
                <a:picLocks noChangeAspect="1" noChangeArrowheads="1"/>
              </p:cNvPicPr>
              <p:nvPr/>
            </p:nvPicPr>
            <p:blipFill rotWithShape="1">
              <a:blip r:embed="rId4">
                <a:extLst>
                  <a:ext uri="{28A0092B-C50C-407E-A947-70E740481C1C}">
                    <a14:useLocalDpi xmlns:a14="http://schemas.microsoft.com/office/drawing/2010/main" val="0"/>
                  </a:ext>
                </a:extLst>
              </a:blip>
              <a:srcRect l="30629" r="32308" b="5461"/>
              <a:stretch/>
            </p:blipFill>
            <p:spPr bwMode="auto">
              <a:xfrm>
                <a:off x="1457300" y="2588766"/>
                <a:ext cx="841748" cy="135981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5-Point Star 32"/>
            <p:cNvSpPr/>
            <p:nvPr/>
          </p:nvSpPr>
          <p:spPr>
            <a:xfrm>
              <a:off x="2790912" y="2789618"/>
              <a:ext cx="320781" cy="327399"/>
            </a:xfrm>
            <a:prstGeom prst="star5">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pic>
        <p:nvPicPr>
          <p:cNvPr id="2056" name="Picture 8" descr="https://s-media-cache-ak0.pinimg.com/236x/ba/c2/ce/bac2ce70b8674e1b0649bd092491f59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641" y="4631502"/>
            <a:ext cx="1778960" cy="1789280"/>
          </a:xfrm>
          <a:prstGeom prst="rect">
            <a:avLst/>
          </a:prstGeom>
          <a:solidFill>
            <a:srgbClr val="FFFFFF">
              <a:shade val="85000"/>
            </a:srgbClr>
          </a:solidFill>
          <a:ln w="7620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descr="http://www.godairyfree.org/wp-content/uploads/2011/03/wholesomechowspicecake.jpg"/>
          <p:cNvPicPr>
            <a:picLocks noChangeAspect="1" noChangeArrowheads="1"/>
          </p:cNvPicPr>
          <p:nvPr/>
        </p:nvPicPr>
        <p:blipFill rotWithShape="1">
          <a:blip r:embed="rId6">
            <a:extLst>
              <a:ext uri="{28A0092B-C50C-407E-A947-70E740481C1C}">
                <a14:useLocalDpi xmlns:a14="http://schemas.microsoft.com/office/drawing/2010/main" val="0"/>
              </a:ext>
            </a:extLst>
          </a:blip>
          <a:srcRect l="3325" t="18851" r="4141" b="9760"/>
          <a:stretch/>
        </p:blipFill>
        <p:spPr bwMode="auto">
          <a:xfrm>
            <a:off x="1269798" y="5204512"/>
            <a:ext cx="1438420" cy="1216270"/>
          </a:xfrm>
          <a:prstGeom prst="rect">
            <a:avLst/>
          </a:prstGeom>
          <a:solidFill>
            <a:srgbClr val="FFFFFF">
              <a:shade val="85000"/>
            </a:srgbClr>
          </a:solidFill>
          <a:ln w="7620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74" name="Picture 26" descr="http://www.lovethispic.com/uploaded_images/106874-Pretty-Pink-Flower-Cupcakes.jpg"/>
          <p:cNvPicPr>
            <a:picLocks noChangeAspect="1" noChangeArrowheads="1"/>
          </p:cNvPicPr>
          <p:nvPr/>
        </p:nvPicPr>
        <p:blipFill rotWithShape="1">
          <a:blip r:embed="rId7">
            <a:extLst>
              <a:ext uri="{28A0092B-C50C-407E-A947-70E740481C1C}">
                <a14:useLocalDpi xmlns:a14="http://schemas.microsoft.com/office/drawing/2010/main" val="0"/>
              </a:ext>
            </a:extLst>
          </a:blip>
          <a:srcRect l="9409" t="15090" r="40591" b="3225"/>
          <a:stretch/>
        </p:blipFill>
        <p:spPr bwMode="auto">
          <a:xfrm>
            <a:off x="8962895" y="3943405"/>
            <a:ext cx="2317228" cy="2522213"/>
          </a:xfrm>
          <a:prstGeom prst="rect">
            <a:avLst/>
          </a:prstGeom>
          <a:noFill/>
          <a:ln w="76200">
            <a:solidFill>
              <a:schemeClr val="accent3">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77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9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63436"/>
            <a:ext cx="11196966" cy="1233424"/>
          </a:xfrm>
        </p:spPr>
        <p:txBody>
          <a:bodyPr>
            <a:noAutofit/>
          </a:bodyPr>
          <a:lstStyle/>
          <a:p>
            <a:pPr algn="ctr"/>
            <a:r>
              <a:rPr lang="en-US" sz="5800" b="1" dirty="0">
                <a:solidFill>
                  <a:schemeClr val="bg1"/>
                </a:solidFill>
                <a:effectLst>
                  <a:outerShdw blurRad="38100" dist="38100" dir="2700000" algn="tl">
                    <a:srgbClr val="000000">
                      <a:alpha val="43137"/>
                    </a:srgbClr>
                  </a:outerShdw>
                </a:effectLst>
              </a:rPr>
              <a:t>Honors Courses</a:t>
            </a:r>
          </a:p>
        </p:txBody>
      </p:sp>
      <p:pic>
        <p:nvPicPr>
          <p:cNvPr id="2054" name="Picture 6" descr="http://www.airvictorymuseum.com/images/news_anim.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17959" y="4021137"/>
            <a:ext cx="4174041" cy="2524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1" y="1640461"/>
            <a:ext cx="9030898" cy="3600986"/>
          </a:xfrm>
          <a:prstGeom prst="rect">
            <a:avLst/>
          </a:prstGeom>
        </p:spPr>
        <p:txBody>
          <a:bodyPr wrap="square">
            <a:spAutoFit/>
          </a:bodyPr>
          <a:lstStyle/>
          <a:p>
            <a:pPr marL="457200" indent="-457200">
              <a:buFont typeface="Wingdings" panose="05000000000000000000" pitchFamily="2" charset="2"/>
              <a:buChar char="§"/>
            </a:pPr>
            <a:r>
              <a:rPr lang="en-US" sz="3400" b="1" dirty="0">
                <a:solidFill>
                  <a:srgbClr val="525A6A">
                    <a:lumMod val="20000"/>
                    <a:lumOff val="80000"/>
                  </a:srgbClr>
                </a:solidFill>
                <a:latin typeface="Tw Cen MT" panose="020B0602020104020603" pitchFamily="34" charset="0"/>
              </a:rPr>
              <a:t>Offer the same curriculum as regular courses but are tailored for high-achieving students</a:t>
            </a:r>
          </a:p>
          <a:p>
            <a:pPr marL="457200" indent="-457200">
              <a:buFont typeface="Wingdings" panose="05000000000000000000" pitchFamily="2" charset="2"/>
              <a:buChar char="§"/>
            </a:pPr>
            <a:endParaRPr lang="en-US" sz="800" b="1" dirty="0">
              <a:solidFill>
                <a:srgbClr val="525A6A">
                  <a:lumMod val="20000"/>
                  <a:lumOff val="80000"/>
                </a:srgbClr>
              </a:solidFill>
              <a:latin typeface="Tw Cen MT" panose="020B0602020104020603" pitchFamily="34" charset="0"/>
            </a:endParaRPr>
          </a:p>
          <a:p>
            <a:pPr marL="457200" indent="-457200">
              <a:buFont typeface="Wingdings" panose="05000000000000000000" pitchFamily="2" charset="2"/>
              <a:buChar char="§"/>
            </a:pPr>
            <a:r>
              <a:rPr lang="en-US" sz="3400" b="1" dirty="0">
                <a:solidFill>
                  <a:srgbClr val="525A6A">
                    <a:lumMod val="20000"/>
                    <a:lumOff val="80000"/>
                  </a:srgbClr>
                </a:solidFill>
                <a:latin typeface="Tw Cen MT" panose="020B0602020104020603" pitchFamily="34" charset="0"/>
              </a:rPr>
              <a:t>Cover additional topics or some topics in    greater depth</a:t>
            </a:r>
          </a:p>
          <a:p>
            <a:pPr marL="457200" indent="-457200">
              <a:buFont typeface="Wingdings" panose="05000000000000000000" pitchFamily="2" charset="2"/>
              <a:buChar char="§"/>
            </a:pPr>
            <a:endParaRPr lang="en-US" sz="800" b="1" dirty="0">
              <a:solidFill>
                <a:srgbClr val="525A6A">
                  <a:lumMod val="20000"/>
                  <a:lumOff val="80000"/>
                </a:srgbClr>
              </a:solidFill>
              <a:latin typeface="Tw Cen MT" panose="020B0602020104020603" pitchFamily="34" charset="0"/>
            </a:endParaRPr>
          </a:p>
          <a:p>
            <a:pPr marL="457200" indent="-457200">
              <a:buFont typeface="Wingdings" panose="05000000000000000000" pitchFamily="2" charset="2"/>
              <a:buChar char="§"/>
            </a:pPr>
            <a:r>
              <a:rPr lang="en-US" sz="3400" b="1" dirty="0">
                <a:solidFill>
                  <a:srgbClr val="525A6A">
                    <a:lumMod val="20000"/>
                    <a:lumOff val="80000"/>
                  </a:srgbClr>
                </a:solidFill>
                <a:latin typeface="Tw Cen MT" panose="020B0602020104020603" pitchFamily="34" charset="0"/>
              </a:rPr>
              <a:t>Are more intense and faster paced than       typical college preparatory courses</a:t>
            </a:r>
          </a:p>
          <a:p>
            <a:pPr marL="457200" indent="-457200">
              <a:buFont typeface="Wingdings" panose="05000000000000000000" pitchFamily="2" charset="2"/>
              <a:buChar char="§"/>
            </a:pPr>
            <a:endParaRPr lang="en-US" sz="800" b="1" dirty="0">
              <a:solidFill>
                <a:srgbClr val="525A6A">
                  <a:lumMod val="20000"/>
                  <a:lumOff val="80000"/>
                </a:srgbClr>
              </a:solidFill>
              <a:latin typeface="Tw Cen MT" panose="020B0602020104020603" pitchFamily="34" charset="0"/>
            </a:endParaRPr>
          </a:p>
        </p:txBody>
      </p:sp>
    </p:spTree>
    <p:extLst>
      <p:ext uri="{BB962C8B-B14F-4D97-AF65-F5344CB8AC3E}">
        <p14:creationId xmlns:p14="http://schemas.microsoft.com/office/powerpoint/2010/main" val="183580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5637" y="266700"/>
            <a:ext cx="11196966" cy="1075740"/>
          </a:xfrm>
        </p:spPr>
        <p:txBody>
          <a:bodyPr>
            <a:noAutofit/>
          </a:bodyPr>
          <a:lstStyle/>
          <a:p>
            <a:r>
              <a:rPr lang="en-US" sz="5800" b="1" dirty="0">
                <a:solidFill>
                  <a:schemeClr val="bg1"/>
                </a:solidFill>
                <a:effectLst>
                  <a:outerShdw blurRad="38100" dist="38100" dir="2700000" algn="tl">
                    <a:srgbClr val="000000">
                      <a:alpha val="43137"/>
                    </a:srgbClr>
                  </a:outerShdw>
                </a:effectLst>
              </a:rPr>
              <a:t>Advanced Placement (AP) Courses</a:t>
            </a:r>
          </a:p>
        </p:txBody>
      </p:sp>
      <p:pic>
        <p:nvPicPr>
          <p:cNvPr id="1026" name="Picture 2" descr="http://www.brunswick.k12.me.us/hdwyer/files/2012/07/Extra-animation-for-web.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1435" y="2184400"/>
            <a:ext cx="3399166" cy="3124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36422" y="1349732"/>
            <a:ext cx="8056179" cy="5047536"/>
          </a:xfrm>
          <a:prstGeom prst="rect">
            <a:avLst/>
          </a:prstGeom>
          <a:noFill/>
        </p:spPr>
        <p:txBody>
          <a:bodyPr wrap="square" rtlCol="0">
            <a:spAutoFit/>
          </a:bodyPr>
          <a:lstStyle/>
          <a:p>
            <a:pPr marL="285750" indent="-285750">
              <a:buFont typeface="Wingdings" panose="05000000000000000000" pitchFamily="2" charset="2"/>
              <a:buChar char="§"/>
            </a:pPr>
            <a:r>
              <a:rPr lang="en-US" sz="3200" b="1" dirty="0">
                <a:solidFill>
                  <a:srgbClr val="FFFFFF">
                    <a:lumMod val="85000"/>
                  </a:srgbClr>
                </a:solidFill>
                <a:latin typeface="Tw Cen MT" panose="020B0602020104020603" pitchFamily="34" charset="0"/>
              </a:rPr>
              <a:t>Are college-level courses which will help you build college skills</a:t>
            </a:r>
          </a:p>
          <a:p>
            <a:pPr marL="285750" indent="-285750">
              <a:spcBef>
                <a:spcPts val="1200"/>
              </a:spcBef>
              <a:buFont typeface="Wingdings" panose="05000000000000000000" pitchFamily="2" charset="2"/>
              <a:buChar char="§"/>
            </a:pPr>
            <a:endParaRPr lang="en-US" sz="200" b="1" dirty="0">
              <a:solidFill>
                <a:srgbClr val="FFFFFF">
                  <a:lumMod val="85000"/>
                </a:srgbClr>
              </a:solidFill>
              <a:latin typeface="Tw Cen MT" panose="020B0602020104020603" pitchFamily="34" charset="0"/>
            </a:endParaRPr>
          </a:p>
          <a:p>
            <a:pPr marL="285750" indent="-285750">
              <a:spcBef>
                <a:spcPts val="1200"/>
              </a:spcBef>
              <a:buFont typeface="Wingdings" panose="05000000000000000000" pitchFamily="2" charset="2"/>
              <a:buChar char="§"/>
            </a:pPr>
            <a:r>
              <a:rPr lang="en-US" sz="3200" b="1" dirty="0">
                <a:solidFill>
                  <a:srgbClr val="FFFFFF">
                    <a:lumMod val="85000"/>
                  </a:srgbClr>
                </a:solidFill>
                <a:latin typeface="Tw Cen MT" panose="020B0602020104020603" pitchFamily="34" charset="0"/>
              </a:rPr>
              <a:t>Are fast pace and challenging</a:t>
            </a:r>
          </a:p>
          <a:p>
            <a:pPr marL="285750" indent="-285750">
              <a:spcBef>
                <a:spcPts val="1200"/>
              </a:spcBef>
              <a:buFont typeface="Wingdings" panose="05000000000000000000" pitchFamily="2" charset="2"/>
              <a:buChar char="§"/>
            </a:pPr>
            <a:endParaRPr lang="en-US" sz="200" b="1" dirty="0">
              <a:solidFill>
                <a:srgbClr val="FFFFFF">
                  <a:lumMod val="85000"/>
                </a:srgbClr>
              </a:solidFill>
              <a:latin typeface="Tw Cen MT" panose="020B0602020104020603" pitchFamily="34" charset="0"/>
            </a:endParaRPr>
          </a:p>
          <a:p>
            <a:pPr>
              <a:spcBef>
                <a:spcPts val="1200"/>
              </a:spcBef>
            </a:pPr>
            <a:endParaRPr lang="en-US" sz="200" b="1" dirty="0">
              <a:solidFill>
                <a:srgbClr val="FFFFFF">
                  <a:lumMod val="85000"/>
                </a:srgbClr>
              </a:solidFill>
              <a:latin typeface="Tw Cen MT" panose="020B0602020104020603" pitchFamily="34" charset="0"/>
            </a:endParaRPr>
          </a:p>
          <a:p>
            <a:pPr marL="285750" indent="-285750">
              <a:buFont typeface="Wingdings" panose="05000000000000000000" pitchFamily="2" charset="2"/>
              <a:buChar char="§"/>
            </a:pPr>
            <a:r>
              <a:rPr lang="en-US" sz="3200" b="1" dirty="0">
                <a:solidFill>
                  <a:srgbClr val="FFFFFF">
                    <a:lumMod val="85000"/>
                  </a:srgbClr>
                </a:solidFill>
                <a:latin typeface="Tw Cen MT" panose="020B0602020104020603" pitchFamily="34" charset="0"/>
              </a:rPr>
              <a:t>Are offered in </a:t>
            </a:r>
            <a:r>
              <a:rPr lang="en-US" sz="3200" b="1" dirty="0">
                <a:solidFill>
                  <a:srgbClr val="525A6A">
                    <a:lumMod val="20000"/>
                    <a:lumOff val="80000"/>
                  </a:srgbClr>
                </a:solidFill>
                <a:latin typeface="Tw Cen MT" panose="020B0602020104020603" pitchFamily="34" charset="0"/>
              </a:rPr>
              <a:t>many</a:t>
            </a:r>
            <a:r>
              <a:rPr lang="en-US" sz="3200" b="1" dirty="0">
                <a:solidFill>
                  <a:srgbClr val="FFFFFF">
                    <a:lumMod val="85000"/>
                  </a:srgbClr>
                </a:solidFill>
                <a:latin typeface="Tw Cen MT" panose="020B0602020104020603" pitchFamily="34" charset="0"/>
              </a:rPr>
              <a:t> subjects such as English, mathematics, history and world languages</a:t>
            </a:r>
          </a:p>
          <a:p>
            <a:pPr marL="285750" indent="-285750">
              <a:buFont typeface="Wingdings" panose="05000000000000000000" pitchFamily="2" charset="2"/>
              <a:buChar char="§"/>
            </a:pPr>
            <a:endParaRPr lang="en-US" b="1" dirty="0">
              <a:solidFill>
                <a:srgbClr val="FFFFFF">
                  <a:lumMod val="85000"/>
                </a:srgbClr>
              </a:solidFill>
              <a:latin typeface="Tw Cen MT" panose="020B0602020104020603" pitchFamily="34" charset="0"/>
            </a:endParaRPr>
          </a:p>
          <a:p>
            <a:endParaRPr lang="en-US" sz="200" b="1" dirty="0">
              <a:solidFill>
                <a:srgbClr val="FFFFFF">
                  <a:lumMod val="85000"/>
                </a:srgbClr>
              </a:solidFill>
              <a:latin typeface="Tw Cen MT" panose="020B0602020104020603" pitchFamily="34" charset="0"/>
            </a:endParaRPr>
          </a:p>
          <a:p>
            <a:pPr marL="285750" indent="-285750">
              <a:buFont typeface="Wingdings" panose="05000000000000000000" pitchFamily="2" charset="2"/>
              <a:buChar char="§"/>
            </a:pPr>
            <a:r>
              <a:rPr lang="en-US" sz="3200" b="1" dirty="0">
                <a:solidFill>
                  <a:srgbClr val="FFFFFF">
                    <a:lumMod val="85000"/>
                  </a:srgbClr>
                </a:solidFill>
                <a:latin typeface="Tw Cen MT" panose="020B0602020104020603" pitchFamily="34" charset="0"/>
              </a:rPr>
              <a:t>Will allow you to receive college credit by taking and passing the AP exam</a:t>
            </a:r>
          </a:p>
        </p:txBody>
      </p:sp>
    </p:spTree>
    <p:extLst>
      <p:ext uri="{BB962C8B-B14F-4D97-AF65-F5344CB8AC3E}">
        <p14:creationId xmlns:p14="http://schemas.microsoft.com/office/powerpoint/2010/main" val="277662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br>
              <a:rPr lang="en-US" altLang="en-US" dirty="0">
                <a:solidFill>
                  <a:srgbClr val="514843"/>
                </a:solidFill>
                <a:latin typeface="Arial" pitchFamily="34" charset="0"/>
                <a:cs typeface="Arial" pitchFamily="34" charset="0"/>
              </a:rPr>
            </a:br>
            <a:endParaRPr lang="en-US" altLang="en-US"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sz="1200"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5" name="TextBox 4"/>
          <p:cNvSpPr txBox="1"/>
          <p:nvPr/>
        </p:nvSpPr>
        <p:spPr>
          <a:xfrm>
            <a:off x="1017853" y="1941702"/>
            <a:ext cx="10114249" cy="3231654"/>
          </a:xfrm>
          <a:prstGeom prst="rect">
            <a:avLst/>
          </a:prstGeom>
          <a:noFill/>
        </p:spPr>
        <p:txBody>
          <a:bodyPr wrap="square" rtlCol="0">
            <a:spAutoFit/>
          </a:bodyPr>
          <a:lstStyle/>
          <a:p>
            <a:pPr marL="285750" indent="-285750">
              <a:buFont typeface="Wingdings" panose="05000000000000000000" pitchFamily="2" charset="2"/>
              <a:buChar char="§"/>
            </a:pPr>
            <a:r>
              <a:rPr lang="en-US" sz="3600" dirty="0">
                <a:solidFill>
                  <a:srgbClr val="514843"/>
                </a:solidFill>
                <a:latin typeface="Tw Cen MT" panose="020B0602020104020603" pitchFamily="34" charset="0"/>
              </a:rPr>
              <a:t>Explain the difference between regular, honors and AP courses.</a:t>
            </a:r>
          </a:p>
          <a:p>
            <a:pPr marL="285750" indent="-285750">
              <a:lnSpc>
                <a:spcPct val="150000"/>
              </a:lnSpc>
              <a:buFont typeface="Wingdings" panose="05000000000000000000" pitchFamily="2" charset="2"/>
              <a:buChar char="§"/>
            </a:pPr>
            <a:endParaRPr lang="en-US" sz="1600" dirty="0">
              <a:solidFill>
                <a:srgbClr val="514843"/>
              </a:solidFill>
              <a:latin typeface="Tw Cen MT" panose="020B0602020104020603" pitchFamily="34" charset="0"/>
            </a:endParaRPr>
          </a:p>
          <a:p>
            <a:pPr marL="285750" indent="-285750">
              <a:buFont typeface="Wingdings" panose="05000000000000000000" pitchFamily="2" charset="2"/>
              <a:buChar char="§"/>
            </a:pPr>
            <a:r>
              <a:rPr lang="en-US" sz="3600" dirty="0">
                <a:solidFill>
                  <a:srgbClr val="514843"/>
                </a:solidFill>
                <a:latin typeface="Tw Cen MT" panose="020B0602020104020603" pitchFamily="34" charset="0"/>
              </a:rPr>
              <a:t>How can you earn college credits while attending high school</a:t>
            </a:r>
            <a:r>
              <a:rPr lang="en-US" sz="3600" dirty="0">
                <a:solidFill>
                  <a:srgbClr val="514843"/>
                </a:solidFill>
                <a:latin typeface="Times New Roman" panose="02020603050405020304" pitchFamily="18" charset="0"/>
                <a:ea typeface="Tahoma" panose="020B0604030504040204" pitchFamily="34" charset="0"/>
                <a:cs typeface="Times New Roman" panose="02020603050405020304" pitchFamily="18" charset="0"/>
              </a:rPr>
              <a:t>?</a:t>
            </a:r>
            <a:r>
              <a:rPr lang="en-US" sz="3600" dirty="0">
                <a:solidFill>
                  <a:srgbClr val="514843"/>
                </a:solidFill>
                <a:latin typeface="Tw Cen MT" panose="020B0602020104020603" pitchFamily="34" charset="0"/>
              </a:rPr>
              <a:t> </a:t>
            </a:r>
            <a:endParaRPr lang="en-US" sz="3600" dirty="0">
              <a:solidFill>
                <a:srgbClr val="514843"/>
              </a:solidFill>
              <a:latin typeface="Estrangelo Edessa" panose="03080600000000000000" pitchFamily="66" charset="0"/>
              <a:cs typeface="Estrangelo Edessa" panose="03080600000000000000" pitchFamily="66" charset="0"/>
            </a:endParaRPr>
          </a:p>
          <a:p>
            <a:pPr marL="285750" indent="-285750">
              <a:buFont typeface="Wingdings" panose="05000000000000000000" pitchFamily="2" charset="2"/>
              <a:buChar char="§"/>
            </a:pPr>
            <a:endParaRPr lang="en-US" sz="3600" dirty="0">
              <a:solidFill>
                <a:srgbClr val="514843"/>
              </a:solidFill>
              <a:latin typeface="Tw Cen MT" panose="020B0602020104020603" pitchFamily="34" charset="0"/>
            </a:endParaRPr>
          </a:p>
        </p:txBody>
      </p:sp>
      <p:grpSp>
        <p:nvGrpSpPr>
          <p:cNvPr id="6" name="Group 5"/>
          <p:cNvGrpSpPr/>
          <p:nvPr/>
        </p:nvGrpSpPr>
        <p:grpSpPr>
          <a:xfrm>
            <a:off x="1017854" y="-268578"/>
            <a:ext cx="10771603" cy="2214826"/>
            <a:chOff x="1017854" y="-268578"/>
            <a:chExt cx="10771603" cy="2214826"/>
          </a:xfrm>
        </p:grpSpPr>
        <p:sp>
          <p:nvSpPr>
            <p:cNvPr id="4" name="TextBox 3"/>
            <p:cNvSpPr txBox="1"/>
            <p:nvPr/>
          </p:nvSpPr>
          <p:spPr>
            <a:xfrm>
              <a:off x="1017854" y="609600"/>
              <a:ext cx="10114249" cy="1107996"/>
            </a:xfrm>
            <a:prstGeom prst="rect">
              <a:avLst/>
            </a:prstGeom>
            <a:noFill/>
          </p:spPr>
          <p:txBody>
            <a:bodyPr vert="horz" wrap="square" rtlCol="0">
              <a:spAutoFit/>
            </a:bodyPr>
            <a:lstStyle/>
            <a:p>
              <a:pPr algn="ctr"/>
              <a:r>
                <a:rPr lang="en-US" sz="66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Let’s review…</a:t>
              </a:r>
              <a:endParaRPr lang="en-US" sz="6600" dirty="0">
                <a:solidFill>
                  <a:srgbClr val="0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pic>
          <p:nvPicPr>
            <p:cNvPr id="1034" name="Picture 10" descr="http://www.universitymanage.com/assets/img/icon/ex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2628">
              <a:off x="9539251" y="-268578"/>
              <a:ext cx="2250206" cy="2214826"/>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http://www.3riversgrace.org/uploads/9/1/7/3/9173131/4525762_orig.jpg"/>
          <p:cNvPicPr>
            <a:picLocks noChangeAspect="1" noChangeArrowheads="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6536" r="5225"/>
          <a:stretch/>
        </p:blipFill>
        <p:spPr bwMode="auto">
          <a:xfrm>
            <a:off x="9373255" y="5951914"/>
            <a:ext cx="2711283" cy="7489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1.bp.blogspot.com/-5Ou_zRadcSU/UCh8U3d_PaI/AAAAAAAAAWo/DMfslR9KEaY/s1600/Think_of_domain_name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8696" y="4436634"/>
            <a:ext cx="1209184" cy="1473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33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personalbuy.com/shopsite_sc/store/html/media/Hamptonpennant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948" y="5020311"/>
            <a:ext cx="2252859" cy="9074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staticx.ibncollege.com/wcsstore/ExtendedSitesCatalogAssetStore/992_100_10_21941/images/SMALLIMAGE_864685.jpg"/>
          <p:cNvPicPr>
            <a:picLocks noChangeAspect="1" noChangeArrowheads="1"/>
          </p:cNvPicPr>
          <p:nvPr/>
        </p:nvPicPr>
        <p:blipFill rotWithShape="1">
          <a:blip r:embed="rId4">
            <a:extLst>
              <a:ext uri="{28A0092B-C50C-407E-A947-70E740481C1C}">
                <a14:useLocalDpi xmlns:a14="http://schemas.microsoft.com/office/drawing/2010/main" val="0"/>
              </a:ext>
            </a:extLst>
          </a:blip>
          <a:srcRect t="11082" b="43585"/>
          <a:stretch/>
        </p:blipFill>
        <p:spPr bwMode="auto">
          <a:xfrm>
            <a:off x="2579491" y="4940907"/>
            <a:ext cx="2170309" cy="9838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bughoundpestcontrol.com/images/General/facts_general.jpg"/>
          <p:cNvPicPr>
            <a:picLocks noChangeAspect="1" noChangeArrowheads="1"/>
          </p:cNvPicPr>
          <p:nvPr/>
        </p:nvPicPr>
        <p:blipFill rotWithShape="1">
          <a:blip r:embed="rId5">
            <a:extLst>
              <a:ext uri="{28A0092B-C50C-407E-A947-70E740481C1C}">
                <a14:useLocalDpi xmlns:a14="http://schemas.microsoft.com/office/drawing/2010/main" val="0"/>
              </a:ext>
            </a:extLst>
          </a:blip>
          <a:srcRect l="19445" t="5500" r="12385" b="14938"/>
          <a:stretch/>
        </p:blipFill>
        <p:spPr bwMode="auto">
          <a:xfrm>
            <a:off x="9836262" y="79036"/>
            <a:ext cx="2203337" cy="23974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br>
              <a:rPr lang="en-US" altLang="en-US" dirty="0">
                <a:solidFill>
                  <a:srgbClr val="514843"/>
                </a:solidFill>
                <a:latin typeface="Arial" pitchFamily="34" charset="0"/>
                <a:cs typeface="Arial" pitchFamily="34" charset="0"/>
              </a:rPr>
            </a:br>
            <a:endParaRPr lang="en-US" altLang="en-US"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sz="1200"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5" name="TextBox 4"/>
          <p:cNvSpPr txBox="1"/>
          <p:nvPr/>
        </p:nvSpPr>
        <p:spPr>
          <a:xfrm>
            <a:off x="916254" y="1992981"/>
            <a:ext cx="10114249" cy="2554545"/>
          </a:xfrm>
          <a:prstGeom prst="rect">
            <a:avLst/>
          </a:prstGeom>
          <a:noFill/>
        </p:spPr>
        <p:txBody>
          <a:bodyPr wrap="square" rtlCol="0">
            <a:spAutoFit/>
          </a:bodyPr>
          <a:lstStyle/>
          <a:p>
            <a:pPr marL="285750" indent="-285750">
              <a:buFont typeface="Wingdings" panose="05000000000000000000" pitchFamily="2" charset="2"/>
              <a:buChar char="§"/>
            </a:pPr>
            <a:r>
              <a:rPr lang="en-US" sz="4000" dirty="0">
                <a:solidFill>
                  <a:srgbClr val="514843"/>
                </a:solidFill>
                <a:latin typeface="Tw Cen MT" panose="020B0602020104020603" pitchFamily="34" charset="0"/>
              </a:rPr>
              <a:t>The top five ranked historically black colleges and universities are, in order, Spelman College, Howard University, Hampton University, Morehouse College and Tuskegee University.</a:t>
            </a:r>
          </a:p>
        </p:txBody>
      </p:sp>
      <p:sp>
        <p:nvSpPr>
          <p:cNvPr id="4" name="TextBox 3"/>
          <p:cNvSpPr txBox="1"/>
          <p:nvPr/>
        </p:nvSpPr>
        <p:spPr>
          <a:xfrm>
            <a:off x="1017854" y="495040"/>
            <a:ext cx="10114249" cy="1107996"/>
          </a:xfrm>
          <a:prstGeom prst="rect">
            <a:avLst/>
          </a:prstGeom>
          <a:noFill/>
        </p:spPr>
        <p:txBody>
          <a:bodyPr vert="horz" wrap="square" rtlCol="0">
            <a:spAutoFit/>
          </a:bodyPr>
          <a:lstStyle/>
          <a:p>
            <a:r>
              <a:rPr lang="en-US" sz="66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Interesting Facts</a:t>
            </a:r>
            <a:endParaRPr lang="en-US" sz="6600" dirty="0">
              <a:solidFill>
                <a:srgbClr val="0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sp>
        <p:nvSpPr>
          <p:cNvPr id="14" name="Rectangle 13"/>
          <p:cNvSpPr/>
          <p:nvPr/>
        </p:nvSpPr>
        <p:spPr>
          <a:xfrm>
            <a:off x="3263900" y="6467609"/>
            <a:ext cx="8775700" cy="307777"/>
          </a:xfrm>
          <a:prstGeom prst="rect">
            <a:avLst/>
          </a:prstGeom>
        </p:spPr>
        <p:txBody>
          <a:bodyPr wrap="square">
            <a:spAutoFit/>
          </a:bodyPr>
          <a:lstStyle/>
          <a:p>
            <a:pPr algn="r"/>
            <a:r>
              <a:rPr lang="en-US" sz="1400" b="1" dirty="0">
                <a:solidFill>
                  <a:srgbClr val="000000"/>
                </a:solidFill>
              </a:rPr>
              <a:t>SOURCE:</a:t>
            </a:r>
            <a:r>
              <a:rPr lang="en-US" sz="1400" b="1" i="1" dirty="0">
                <a:solidFill>
                  <a:srgbClr val="000000"/>
                </a:solidFill>
              </a:rPr>
              <a:t> </a:t>
            </a:r>
            <a:r>
              <a:rPr lang="en-US" sz="1300" b="1" i="1" dirty="0">
                <a:solidFill>
                  <a:srgbClr val="000000"/>
                </a:solidFill>
              </a:rPr>
              <a:t>“HISTORICALLY BLACK COLLEGES AND UNIVERSITIES RANKING” - US NEWS AND WORLD REPORT</a:t>
            </a:r>
          </a:p>
        </p:txBody>
      </p:sp>
      <p:pic>
        <p:nvPicPr>
          <p:cNvPr id="1028" name="Picture 4" descr="http://www.personalbuy.com/shopsite_sc/store/html/media/Spelmanbluepennants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54" y="5089246"/>
            <a:ext cx="2209337" cy="7618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bkstr.scene7.com/is/image/Bkstr/598-A7127-WDMKF-Light-Maroon?$PDPMain$"/>
          <p:cNvPicPr>
            <a:picLocks noChangeAspect="1" noChangeArrowheads="1"/>
          </p:cNvPicPr>
          <p:nvPr/>
        </p:nvPicPr>
        <p:blipFill rotWithShape="1">
          <a:blip r:embed="rId7">
            <a:extLst>
              <a:ext uri="{28A0092B-C50C-407E-A947-70E740481C1C}">
                <a14:useLocalDpi xmlns:a14="http://schemas.microsoft.com/office/drawing/2010/main" val="0"/>
              </a:ext>
            </a:extLst>
          </a:blip>
          <a:srcRect t="27007" b="31737"/>
          <a:stretch/>
        </p:blipFill>
        <p:spPr bwMode="auto">
          <a:xfrm>
            <a:off x="7316214" y="5020311"/>
            <a:ext cx="2196085" cy="9060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personalbuy.com/shopsite_sc/store/html/media/Tuskegeepennants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64697" y="4991395"/>
            <a:ext cx="2311401" cy="90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0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995808" y="220882"/>
            <a:ext cx="6934200" cy="6172200"/>
            <a:chOff x="4995809" y="258007"/>
            <a:chExt cx="6934200" cy="6172200"/>
          </a:xfrm>
        </p:grpSpPr>
        <p:grpSp>
          <p:nvGrpSpPr>
            <p:cNvPr id="5" name="Group 4"/>
            <p:cNvGrpSpPr/>
            <p:nvPr/>
          </p:nvGrpSpPr>
          <p:grpSpPr>
            <a:xfrm>
              <a:off x="4995809" y="258007"/>
              <a:ext cx="6934200" cy="6172200"/>
              <a:chOff x="6141541" y="438010"/>
              <a:chExt cx="6934200" cy="6172200"/>
            </a:xfrm>
          </p:grpSpPr>
          <p:grpSp>
            <p:nvGrpSpPr>
              <p:cNvPr id="15" name="Group 14"/>
              <p:cNvGrpSpPr/>
              <p:nvPr/>
            </p:nvGrpSpPr>
            <p:grpSpPr>
              <a:xfrm>
                <a:off x="6141541" y="438010"/>
                <a:ext cx="6934200" cy="6172200"/>
                <a:chOff x="533400" y="228600"/>
                <a:chExt cx="7086600" cy="6400800"/>
              </a:xfrm>
            </p:grpSpPr>
            <p:sp>
              <p:nvSpPr>
                <p:cNvPr id="16" name="AutoShape 2"/>
                <p:cNvSpPr>
                  <a:spLocks noChangeArrowheads="1"/>
                </p:cNvSpPr>
                <p:nvPr/>
              </p:nvSpPr>
              <p:spPr bwMode="auto">
                <a:xfrm>
                  <a:off x="533400" y="228600"/>
                  <a:ext cx="7086600" cy="6400800"/>
                </a:xfrm>
                <a:prstGeom prst="roundRect">
                  <a:avLst>
                    <a:gd name="adj" fmla="val 16667"/>
                  </a:avLst>
                </a:prstGeom>
                <a:solidFill>
                  <a:schemeClr val="bg1"/>
                </a:solidFill>
                <a:ln w="76200">
                  <a:solidFill>
                    <a:srgbClr val="002060"/>
                  </a:solidFill>
                  <a:round/>
                  <a:headEnd/>
                  <a:tailEnd/>
                </a:ln>
              </p:spPr>
              <p:txBody>
                <a:bodyPr wrap="none" anchor="ct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endParaRPr lang="en-US" altLang="en-US" sz="2400" dirty="0">
                    <a:solidFill>
                      <a:srgbClr val="514843"/>
                    </a:solidFill>
                  </a:endParaRPr>
                </a:p>
              </p:txBody>
            </p:sp>
            <p:sp>
              <p:nvSpPr>
                <p:cNvPr id="17" name="Oval 3"/>
                <p:cNvSpPr>
                  <a:spLocks noChangeArrowheads="1"/>
                </p:cNvSpPr>
                <p:nvPr/>
              </p:nvSpPr>
              <p:spPr bwMode="auto">
                <a:xfrm>
                  <a:off x="838200" y="419100"/>
                  <a:ext cx="6477000" cy="6019800"/>
                </a:xfrm>
                <a:prstGeom prst="ellipse">
                  <a:avLst/>
                </a:prstGeom>
                <a:noFill/>
                <a:ln w="76200">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endParaRPr lang="en-US" altLang="en-US" sz="2400" dirty="0">
                    <a:solidFill>
                      <a:srgbClr val="514843"/>
                    </a:solidFill>
                  </a:endParaRPr>
                </a:p>
              </p:txBody>
            </p:sp>
            <p:sp>
              <p:nvSpPr>
                <p:cNvPr id="18" name="Oval 4"/>
                <p:cNvSpPr>
                  <a:spLocks noChangeArrowheads="1"/>
                </p:cNvSpPr>
                <p:nvPr/>
              </p:nvSpPr>
              <p:spPr bwMode="auto">
                <a:xfrm>
                  <a:off x="3038370" y="2507073"/>
                  <a:ext cx="2076658" cy="1843852"/>
                </a:xfrm>
                <a:prstGeom prst="ellipse">
                  <a:avLst/>
                </a:prstGeom>
                <a:solidFill>
                  <a:schemeClr val="bg1"/>
                </a:solidFill>
                <a:ln w="76200">
                  <a:solidFill>
                    <a:srgbClr val="002060"/>
                  </a:solidFill>
                  <a:round/>
                  <a:headEnd/>
                  <a:tailEnd/>
                </a:ln>
              </p:spPr>
              <p:txBody>
                <a:bodyPr wrap="none" anchor="ct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endParaRPr lang="en-US" altLang="en-US" sz="2400" dirty="0">
                    <a:solidFill>
                      <a:srgbClr val="514843"/>
                    </a:solidFill>
                  </a:endParaRPr>
                </a:p>
              </p:txBody>
            </p:sp>
          </p:grpSp>
          <p:pic>
            <p:nvPicPr>
              <p:cNvPr id="1030" name="Picture 6" descr="http://sortirdumoule.com/wp-content/uploads/2011/01/Post-it-300x3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130" t="3251" r="53196" b="54284"/>
              <a:stretch/>
            </p:blipFill>
            <p:spPr bwMode="auto">
              <a:xfrm rot="20920353">
                <a:off x="11243702" y="3081625"/>
                <a:ext cx="1190847" cy="12134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ortirdumoule.com/wp-content/uploads/2011/01/Post-it-300x3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5367" t="5440" r="3615" b="51951"/>
              <a:stretch/>
            </p:blipFill>
            <p:spPr bwMode="auto">
              <a:xfrm rot="20747869">
                <a:off x="8901893" y="1080655"/>
                <a:ext cx="1172100" cy="12175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ortirdumoule.com/wp-content/uploads/2011/01/Post-it-300x300.jpg"/>
              <p:cNvPicPr>
                <a:picLocks noChangeAspect="1" noChangeArrowheads="1"/>
              </p:cNvPicPr>
              <p:nvPr/>
            </p:nvPicPr>
            <p:blipFill rotWithShape="1">
              <a:blip r:embed="rId3">
                <a:extLst>
                  <a:ext uri="{28A0092B-C50C-407E-A947-70E740481C1C}">
                    <a14:useLocalDpi xmlns:a14="http://schemas.microsoft.com/office/drawing/2010/main" val="0"/>
                  </a:ext>
                </a:extLst>
              </a:blip>
              <a:srcRect l="6740" t="50000" r="50000" b="4822"/>
              <a:stretch/>
            </p:blipFill>
            <p:spPr bwMode="auto">
              <a:xfrm rot="1540960">
                <a:off x="9183451" y="4681835"/>
                <a:ext cx="1236159" cy="1290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ortirdumoule.com/wp-content/uploads/2011/01/Post-it-300x3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6278" t="54868" r="4337" b="5132"/>
              <a:stretch/>
            </p:blipFill>
            <p:spPr bwMode="auto">
              <a:xfrm rot="525938">
                <a:off x="7089495" y="3055570"/>
                <a:ext cx="1125415" cy="114299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7475925" y="2845317"/>
              <a:ext cx="2016637" cy="923330"/>
            </a:xfrm>
            <a:prstGeom prst="rect">
              <a:avLst/>
            </a:prstGeom>
            <a:noFill/>
          </p:spPr>
          <p:txBody>
            <a:bodyPr wrap="square" rtlCol="0">
              <a:spAutoFit/>
            </a:bodyPr>
            <a:lstStyle/>
            <a:p>
              <a:pPr algn="ctr"/>
              <a:r>
                <a:rPr lang="en-US" sz="1750" b="1" dirty="0">
                  <a:solidFill>
                    <a:srgbClr val="000000"/>
                  </a:solidFill>
                  <a:effectLst>
                    <a:outerShdw blurRad="38100" dist="38100" dir="2700000" algn="tl">
                      <a:srgbClr val="000000">
                        <a:alpha val="43137"/>
                      </a:srgbClr>
                    </a:outerShdw>
                  </a:effectLst>
                  <a:latin typeface="Tw Cen MT" panose="020B0602020104020603" pitchFamily="34" charset="0"/>
                </a:rPr>
                <a:t>How do we become college and career ready?</a:t>
              </a:r>
            </a:p>
          </p:txBody>
        </p:sp>
      </p:grpSp>
      <p:sp>
        <p:nvSpPr>
          <p:cNvPr id="7" name="TextBox 6"/>
          <p:cNvSpPr txBox="1"/>
          <p:nvPr/>
        </p:nvSpPr>
        <p:spPr>
          <a:xfrm>
            <a:off x="78750" y="402505"/>
            <a:ext cx="4779909" cy="2631490"/>
          </a:xfrm>
          <a:prstGeom prst="rect">
            <a:avLst/>
          </a:prstGeom>
          <a:noFill/>
        </p:spPr>
        <p:txBody>
          <a:bodyPr wrap="square" rtlCol="0">
            <a:spAutoFit/>
          </a:bodyPr>
          <a:lstStyle/>
          <a:p>
            <a:pPr algn="ctr"/>
            <a:r>
              <a:rPr lang="en-US" sz="5500" b="1" dirty="0">
                <a:solidFill>
                  <a:srgbClr val="0070C0"/>
                </a:solidFill>
                <a:effectLst>
                  <a:outerShdw blurRad="38100" dist="38100" dir="2700000" algn="tl">
                    <a:srgbClr val="000000">
                      <a:alpha val="43137"/>
                    </a:srgbClr>
                  </a:outerShdw>
                </a:effectLst>
                <a:latin typeface="Tw Cen MT" panose="020B0602020104020603" pitchFamily="34" charset="0"/>
              </a:rPr>
              <a:t>College and Career Readiness </a:t>
            </a:r>
          </a:p>
        </p:txBody>
      </p:sp>
      <p:grpSp>
        <p:nvGrpSpPr>
          <p:cNvPr id="21" name="Group 20"/>
          <p:cNvGrpSpPr/>
          <p:nvPr/>
        </p:nvGrpSpPr>
        <p:grpSpPr>
          <a:xfrm>
            <a:off x="926717" y="3026631"/>
            <a:ext cx="3083971" cy="3566028"/>
            <a:chOff x="926717" y="3026631"/>
            <a:chExt cx="3083971" cy="3566028"/>
          </a:xfrm>
        </p:grpSpPr>
        <p:pic>
          <p:nvPicPr>
            <p:cNvPr id="22" name="Picture 6" descr="http://thumbs.dreamstime.com/x/thinking-student-pencil-book-12737861.jpg"/>
            <p:cNvPicPr>
              <a:picLocks noChangeAspect="1" noChangeArrowheads="1"/>
            </p:cNvPicPr>
            <p:nvPr/>
          </p:nvPicPr>
          <p:blipFill rotWithShape="1">
            <a:blip r:embed="rId4">
              <a:extLst>
                <a:ext uri="{28A0092B-C50C-407E-A947-70E740481C1C}">
                  <a14:useLocalDpi xmlns:a14="http://schemas.microsoft.com/office/drawing/2010/main" val="0"/>
                </a:ext>
              </a:extLst>
            </a:blip>
            <a:srcRect t="6002" b="25196"/>
            <a:stretch/>
          </p:blipFill>
          <p:spPr bwMode="auto">
            <a:xfrm>
              <a:off x="926717" y="3409941"/>
              <a:ext cx="3083971" cy="31827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www.iconsdb.com/icons/preview/orange/light-bulb-2-xx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18006">
              <a:off x="2747597" y="3026631"/>
              <a:ext cx="1171145" cy="11711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116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6289" y="678454"/>
            <a:ext cx="11196966" cy="1092201"/>
          </a:xfrm>
        </p:spPr>
        <p:txBody>
          <a:bodyPr>
            <a:noAutofit/>
          </a:bodyPr>
          <a:lstStyle/>
          <a:p>
            <a:pPr algn="ctr"/>
            <a:r>
              <a:rPr lang="en-US" sz="7200" b="1" dirty="0">
                <a:solidFill>
                  <a:schemeClr val="accent3"/>
                </a:solidFill>
                <a:effectLst>
                  <a:outerShdw blurRad="38100" dist="38100" dir="2700000" algn="tl">
                    <a:srgbClr val="000000">
                      <a:alpha val="43137"/>
                    </a:srgbClr>
                  </a:outerShdw>
                </a:effectLst>
                <a:latin typeface="Tw Cen MT" panose="020B0602020104020603" pitchFamily="34" charset="0"/>
              </a:rPr>
              <a:t>Benefits</a:t>
            </a:r>
          </a:p>
        </p:txBody>
      </p:sp>
      <p:sp>
        <p:nvSpPr>
          <p:cNvPr id="7" name="TextBox 6"/>
          <p:cNvSpPr txBox="1"/>
          <p:nvPr/>
        </p:nvSpPr>
        <p:spPr>
          <a:xfrm>
            <a:off x="464738" y="1487353"/>
            <a:ext cx="11277600" cy="707886"/>
          </a:xfrm>
          <a:prstGeom prst="rect">
            <a:avLst/>
          </a:prstGeom>
          <a:noFill/>
        </p:spPr>
        <p:txBody>
          <a:bodyPr wrap="square" rtlCol="0">
            <a:spAutoFit/>
          </a:bodyPr>
          <a:lstStyle/>
          <a:p>
            <a:pPr algn="ctr"/>
            <a:r>
              <a:rPr lang="en-US" sz="3800" b="1" dirty="0">
                <a:solidFill>
                  <a:srgbClr val="525A6A"/>
                </a:solidFill>
                <a:latin typeface="Tw Cen MT" panose="020B0602020104020603" pitchFamily="34" charset="0"/>
              </a:rPr>
              <a:t>Honors • Advanced Placement (AP</a:t>
            </a:r>
            <a:r>
              <a:rPr lang="en-US" sz="4000" b="1" dirty="0">
                <a:solidFill>
                  <a:srgbClr val="525A6A"/>
                </a:solidFill>
                <a:latin typeface="Tw Cen MT" panose="020B0602020104020603" pitchFamily="34" charset="0"/>
              </a:rPr>
              <a:t>)</a:t>
            </a:r>
          </a:p>
        </p:txBody>
      </p:sp>
      <p:sp>
        <p:nvSpPr>
          <p:cNvPr id="12" name="Freeform 11"/>
          <p:cNvSpPr/>
          <p:nvPr/>
        </p:nvSpPr>
        <p:spPr>
          <a:xfrm>
            <a:off x="253993" y="2429761"/>
            <a:ext cx="3647281" cy="3293215"/>
          </a:xfrm>
          <a:custGeom>
            <a:avLst/>
            <a:gdLst>
              <a:gd name="connsiteX0" fmla="*/ 0 w 3647281"/>
              <a:gd name="connsiteY0" fmla="*/ 0 h 2188368"/>
              <a:gd name="connsiteX1" fmla="*/ 3647281 w 3647281"/>
              <a:gd name="connsiteY1" fmla="*/ 0 h 2188368"/>
              <a:gd name="connsiteX2" fmla="*/ 3647281 w 3647281"/>
              <a:gd name="connsiteY2" fmla="*/ 2188368 h 2188368"/>
              <a:gd name="connsiteX3" fmla="*/ 0 w 3647281"/>
              <a:gd name="connsiteY3" fmla="*/ 2188368 h 2188368"/>
              <a:gd name="connsiteX4" fmla="*/ 0 w 3647281"/>
              <a:gd name="connsiteY4" fmla="*/ 0 h 218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281" h="2188368">
                <a:moveTo>
                  <a:pt x="0" y="0"/>
                </a:moveTo>
                <a:lnTo>
                  <a:pt x="3647281" y="0"/>
                </a:lnTo>
                <a:lnTo>
                  <a:pt x="3647281" y="2188368"/>
                </a:lnTo>
                <a:lnTo>
                  <a:pt x="0" y="2188368"/>
                </a:lnTo>
                <a:lnTo>
                  <a:pt x="0"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US" sz="2900" b="1" dirty="0">
                <a:solidFill>
                  <a:srgbClr val="FFFFFF"/>
                </a:solidFill>
                <a:effectLst>
                  <a:outerShdw blurRad="38100" dist="38100" dir="2700000" algn="tl">
                    <a:srgbClr val="000000">
                      <a:alpha val="43137"/>
                    </a:srgbClr>
                  </a:outerShdw>
                </a:effectLst>
                <a:latin typeface="Tw Cen MT" panose="020B0602020104020603" pitchFamily="34" charset="0"/>
              </a:rPr>
              <a:t>COLLEGE READINESS</a:t>
            </a:r>
          </a:p>
          <a:p>
            <a:pPr marL="342900" indent="-342900" defTabSz="800100">
              <a:lnSpc>
                <a:spcPct val="90000"/>
              </a:lnSpc>
              <a:spcBef>
                <a:spcPct val="0"/>
              </a:spcBef>
              <a:spcAft>
                <a:spcPct val="35000"/>
              </a:spcAft>
              <a:buFont typeface="Wingdings" panose="05000000000000000000" pitchFamily="2" charset="2"/>
              <a:buChar char="§"/>
            </a:pPr>
            <a:r>
              <a:rPr lang="en-US" sz="2400" dirty="0">
                <a:solidFill>
                  <a:srgbClr val="FFFFFF"/>
                </a:solidFill>
                <a:latin typeface="Tw Cen MT" panose="020B0602020104020603" pitchFamily="34" charset="0"/>
              </a:rPr>
              <a:t>You will become  accustomed to a challenging, fast pace that is similar to that of college courses.</a:t>
            </a:r>
          </a:p>
          <a:p>
            <a:pPr marL="342900" indent="-342900" defTabSz="800100">
              <a:lnSpc>
                <a:spcPct val="90000"/>
              </a:lnSpc>
              <a:spcBef>
                <a:spcPct val="0"/>
              </a:spcBef>
              <a:spcAft>
                <a:spcPct val="35000"/>
              </a:spcAft>
              <a:buFont typeface="Wingdings" panose="05000000000000000000" pitchFamily="2" charset="2"/>
              <a:buChar char="§"/>
            </a:pPr>
            <a:r>
              <a:rPr lang="en-US" sz="2400" dirty="0">
                <a:solidFill>
                  <a:srgbClr val="FFFFFF"/>
                </a:solidFill>
                <a:latin typeface="Tw Cen MT" panose="020B0602020104020603" pitchFamily="34" charset="0"/>
              </a:rPr>
              <a:t>You will be challenged! </a:t>
            </a:r>
          </a:p>
        </p:txBody>
      </p:sp>
      <p:sp>
        <p:nvSpPr>
          <p:cNvPr id="10" name="Freeform 9"/>
          <p:cNvSpPr/>
          <p:nvPr/>
        </p:nvSpPr>
        <p:spPr>
          <a:xfrm>
            <a:off x="4279897" y="2405177"/>
            <a:ext cx="3647281" cy="3293216"/>
          </a:xfrm>
          <a:custGeom>
            <a:avLst/>
            <a:gdLst>
              <a:gd name="connsiteX0" fmla="*/ 0 w 3647281"/>
              <a:gd name="connsiteY0" fmla="*/ 0 h 2188368"/>
              <a:gd name="connsiteX1" fmla="*/ 3647281 w 3647281"/>
              <a:gd name="connsiteY1" fmla="*/ 0 h 2188368"/>
              <a:gd name="connsiteX2" fmla="*/ 3647281 w 3647281"/>
              <a:gd name="connsiteY2" fmla="*/ 2188368 h 2188368"/>
              <a:gd name="connsiteX3" fmla="*/ 0 w 3647281"/>
              <a:gd name="connsiteY3" fmla="*/ 2188368 h 2188368"/>
              <a:gd name="connsiteX4" fmla="*/ 0 w 3647281"/>
              <a:gd name="connsiteY4" fmla="*/ 0 h 218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281" h="2188368">
                <a:moveTo>
                  <a:pt x="0" y="0"/>
                </a:moveTo>
                <a:lnTo>
                  <a:pt x="3647281" y="0"/>
                </a:lnTo>
                <a:lnTo>
                  <a:pt x="3647281" y="2188368"/>
                </a:lnTo>
                <a:lnTo>
                  <a:pt x="0" y="2188368"/>
                </a:lnTo>
                <a:lnTo>
                  <a:pt x="0" y="0"/>
                </a:lnTo>
                <a:close/>
              </a:path>
            </a:pathLst>
          </a:custGeom>
          <a:solidFill>
            <a:srgbClr val="9933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US" sz="2900" b="1" dirty="0">
                <a:solidFill>
                  <a:srgbClr val="FFFFFF"/>
                </a:solidFill>
                <a:effectLst>
                  <a:outerShdw blurRad="38100" dist="38100" dir="2700000" algn="tl">
                    <a:srgbClr val="000000">
                      <a:alpha val="43137"/>
                    </a:srgbClr>
                  </a:outerShdw>
                </a:effectLst>
                <a:latin typeface="Tw Cen MT" panose="020B0602020104020603" pitchFamily="34" charset="0"/>
              </a:rPr>
              <a:t>COLLEGE ADMISSION</a:t>
            </a:r>
          </a:p>
          <a:p>
            <a:pPr marL="342900" indent="-342900" defTabSz="800100">
              <a:lnSpc>
                <a:spcPct val="90000"/>
              </a:lnSpc>
              <a:spcBef>
                <a:spcPct val="0"/>
              </a:spcBef>
              <a:spcAft>
                <a:spcPct val="35000"/>
              </a:spcAft>
              <a:buFont typeface="Wingdings" panose="05000000000000000000" pitchFamily="2" charset="2"/>
              <a:buChar char="§"/>
            </a:pPr>
            <a:r>
              <a:rPr lang="en-US" sz="2400" dirty="0">
                <a:solidFill>
                  <a:srgbClr val="FFFFFF"/>
                </a:solidFill>
                <a:latin typeface="Tw Cen MT" panose="020B0602020104020603" pitchFamily="34" charset="0"/>
              </a:rPr>
              <a:t>Taking honors and AP courses will let colleges know that you are serious about academics and that you will continue to challenge yourself in college.</a:t>
            </a:r>
          </a:p>
        </p:txBody>
      </p:sp>
      <p:sp>
        <p:nvSpPr>
          <p:cNvPr id="11" name="Freeform 10"/>
          <p:cNvSpPr/>
          <p:nvPr/>
        </p:nvSpPr>
        <p:spPr>
          <a:xfrm>
            <a:off x="8268246" y="2429761"/>
            <a:ext cx="3647281" cy="3293216"/>
          </a:xfrm>
          <a:custGeom>
            <a:avLst/>
            <a:gdLst>
              <a:gd name="connsiteX0" fmla="*/ 0 w 3647281"/>
              <a:gd name="connsiteY0" fmla="*/ 0 h 2188368"/>
              <a:gd name="connsiteX1" fmla="*/ 3647281 w 3647281"/>
              <a:gd name="connsiteY1" fmla="*/ 0 h 2188368"/>
              <a:gd name="connsiteX2" fmla="*/ 3647281 w 3647281"/>
              <a:gd name="connsiteY2" fmla="*/ 2188368 h 2188368"/>
              <a:gd name="connsiteX3" fmla="*/ 0 w 3647281"/>
              <a:gd name="connsiteY3" fmla="*/ 2188368 h 2188368"/>
              <a:gd name="connsiteX4" fmla="*/ 0 w 3647281"/>
              <a:gd name="connsiteY4" fmla="*/ 0 h 218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281" h="2188368">
                <a:moveTo>
                  <a:pt x="0" y="0"/>
                </a:moveTo>
                <a:lnTo>
                  <a:pt x="3647281" y="0"/>
                </a:lnTo>
                <a:lnTo>
                  <a:pt x="3647281" y="2188368"/>
                </a:lnTo>
                <a:lnTo>
                  <a:pt x="0" y="2188368"/>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US" sz="2900" b="1" dirty="0">
                <a:solidFill>
                  <a:srgbClr val="FFFFFF"/>
                </a:solidFill>
                <a:effectLst>
                  <a:outerShdw blurRad="38100" dist="38100" dir="2700000" algn="tl">
                    <a:srgbClr val="000000">
                      <a:alpha val="43137"/>
                    </a:srgbClr>
                  </a:outerShdw>
                </a:effectLst>
                <a:latin typeface="Tw Cen MT" panose="020B0602020104020603" pitchFamily="34" charset="0"/>
              </a:rPr>
              <a:t>COLLEGE CREDIT</a:t>
            </a:r>
          </a:p>
          <a:p>
            <a:pPr marL="285750" indent="-285750" defTabSz="800100">
              <a:lnSpc>
                <a:spcPct val="90000"/>
              </a:lnSpc>
              <a:spcBef>
                <a:spcPct val="0"/>
              </a:spcBef>
              <a:spcAft>
                <a:spcPct val="35000"/>
              </a:spcAft>
              <a:buFont typeface="Wingdings" panose="05000000000000000000" pitchFamily="2" charset="2"/>
              <a:buChar char="§"/>
            </a:pPr>
            <a:r>
              <a:rPr lang="en-US" sz="2400" dirty="0">
                <a:solidFill>
                  <a:srgbClr val="FFFFFF"/>
                </a:solidFill>
                <a:latin typeface="Tw Cen MT" panose="020B0602020104020603" pitchFamily="34" charset="0"/>
              </a:rPr>
              <a:t>If you take and earn high scores on the AP exams, you will start college with college credits. </a:t>
            </a:r>
          </a:p>
          <a:p>
            <a:pPr marL="285750" indent="-285750" defTabSz="800100">
              <a:lnSpc>
                <a:spcPct val="90000"/>
              </a:lnSpc>
              <a:spcBef>
                <a:spcPct val="0"/>
              </a:spcBef>
              <a:spcAft>
                <a:spcPct val="35000"/>
              </a:spcAft>
              <a:buFont typeface="Wingdings" panose="05000000000000000000" pitchFamily="2" charset="2"/>
              <a:buChar char="§"/>
            </a:pPr>
            <a:r>
              <a:rPr lang="en-US" sz="2400" dirty="0">
                <a:solidFill>
                  <a:srgbClr val="FFFFFF"/>
                </a:solidFill>
                <a:latin typeface="Tw Cen MT" panose="020B0602020104020603" pitchFamily="34" charset="0"/>
              </a:rPr>
              <a:t>You may also be exempt from taking certain required college courses. </a:t>
            </a:r>
          </a:p>
        </p:txBody>
      </p:sp>
      <p:grpSp>
        <p:nvGrpSpPr>
          <p:cNvPr id="28" name="Group 27"/>
          <p:cNvGrpSpPr/>
          <p:nvPr/>
        </p:nvGrpSpPr>
        <p:grpSpPr>
          <a:xfrm>
            <a:off x="372208" y="1998951"/>
            <a:ext cx="11819792" cy="3531718"/>
            <a:chOff x="414281" y="2012156"/>
            <a:chExt cx="11819792" cy="3531718"/>
          </a:xfrm>
        </p:grpSpPr>
        <p:sp>
          <p:nvSpPr>
            <p:cNvPr id="24" name="Horizontal Scroll 23"/>
            <p:cNvSpPr/>
            <p:nvPr/>
          </p:nvSpPr>
          <p:spPr>
            <a:xfrm>
              <a:off x="414281" y="2216818"/>
              <a:ext cx="11277600" cy="3327056"/>
            </a:xfrm>
            <a:prstGeom prst="horizontalScroll">
              <a:avLst/>
            </a:prstGeom>
            <a:solidFill>
              <a:srgbClr val="87CB3D"/>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endParaRPr lang="en-US" sz="2400" b="1" dirty="0">
                <a:solidFill>
                  <a:srgbClr val="FFFFFF"/>
                </a:solidFill>
                <a:latin typeface="Tw Cen MT" panose="020B0602020104020603" pitchFamily="34" charset="0"/>
              </a:endParaRPr>
            </a:p>
          </p:txBody>
        </p:sp>
        <p:sp>
          <p:nvSpPr>
            <p:cNvPr id="26" name="TextBox 25"/>
            <p:cNvSpPr txBox="1"/>
            <p:nvPr/>
          </p:nvSpPr>
          <p:spPr>
            <a:xfrm>
              <a:off x="821275" y="2909648"/>
              <a:ext cx="10585444" cy="1692771"/>
            </a:xfrm>
            <a:prstGeom prst="rect">
              <a:avLst/>
            </a:prstGeom>
            <a:noFill/>
          </p:spPr>
          <p:txBody>
            <a:bodyPr wrap="square" rtlCol="0">
              <a:spAutoFit/>
            </a:bodyPr>
            <a:lstStyle/>
            <a:p>
              <a:r>
                <a:rPr lang="en-US" sz="4800" b="1" dirty="0">
                  <a:solidFill>
                    <a:srgbClr val="FFFFFF"/>
                  </a:solidFill>
                  <a:latin typeface="Tw Cen MT" panose="020B0602020104020603" pitchFamily="34" charset="0"/>
                </a:rPr>
                <a:t>In addition…</a:t>
              </a:r>
              <a:endParaRPr lang="en-US" sz="2700" b="1" dirty="0">
                <a:solidFill>
                  <a:srgbClr val="FFFFFF"/>
                </a:solidFill>
                <a:latin typeface="Tw Cen MT" panose="020B0602020104020603" pitchFamily="34" charset="0"/>
              </a:endParaRPr>
            </a:p>
            <a:p>
              <a:pPr marL="285750" indent="-285750">
                <a:buFont typeface="Wingdings" panose="05000000000000000000" pitchFamily="2" charset="2"/>
                <a:buChar char="§"/>
              </a:pPr>
              <a:r>
                <a:rPr lang="en-US" sz="2800" b="1" dirty="0">
                  <a:solidFill>
                    <a:srgbClr val="FFFFFF"/>
                  </a:solidFill>
                  <a:latin typeface="Tw Cen MT" panose="020B0602020104020603" pitchFamily="34" charset="0"/>
                </a:rPr>
                <a:t>You will be more likely to get scholarships for college.</a:t>
              </a:r>
            </a:p>
            <a:p>
              <a:pPr marL="285750" indent="-285750">
                <a:buFont typeface="Wingdings" panose="05000000000000000000" pitchFamily="2" charset="2"/>
                <a:buChar char="§"/>
              </a:pPr>
              <a:r>
                <a:rPr lang="en-US" sz="2800" b="1" dirty="0">
                  <a:solidFill>
                    <a:srgbClr val="FFFFFF"/>
                  </a:solidFill>
                  <a:latin typeface="Tw Cen MT" panose="020B0602020104020603" pitchFamily="34" charset="0"/>
                </a:rPr>
                <a:t>By earning college credits you will save money and graduate early</a:t>
              </a:r>
              <a:r>
                <a:rPr lang="en-US" sz="2700" b="1" dirty="0">
                  <a:solidFill>
                    <a:srgbClr val="FFFFFF"/>
                  </a:solidFill>
                  <a:latin typeface="Tw Cen MT" panose="020B0602020104020603" pitchFamily="34" charset="0"/>
                </a:rPr>
                <a:t>!</a:t>
              </a:r>
            </a:p>
          </p:txBody>
        </p:sp>
        <p:pic>
          <p:nvPicPr>
            <p:cNvPr id="3082" name="Picture 10" descr="http://alegacyundone.com/wp-content/uploads/2015/07/estate-lawyer-money.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43729" y="2012156"/>
              <a:ext cx="2090344" cy="2237267"/>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http://clipartion.com/wp-content/uploads/2015/11/star-clipart-and-animated-graphics-of-stars1.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26987">
            <a:off x="107688" y="8316"/>
            <a:ext cx="2442948" cy="18147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blackbaud.com/view.image?Id=25493"/>
          <p:cNvPicPr>
            <a:picLocks noChangeAspect="1" noChangeArrowheads="1"/>
          </p:cNvPicPr>
          <p:nvPr/>
        </p:nvPicPr>
        <p:blipFill rotWithShape="1">
          <a:blip r:embed="rId6">
            <a:extLst>
              <a:ext uri="{28A0092B-C50C-407E-A947-70E740481C1C}">
                <a14:useLocalDpi xmlns:a14="http://schemas.microsoft.com/office/drawing/2010/main" val="0"/>
              </a:ext>
            </a:extLst>
          </a:blip>
          <a:srcRect l="8422" r="8474"/>
          <a:stretch/>
        </p:blipFill>
        <p:spPr bwMode="auto">
          <a:xfrm>
            <a:off x="9973816" y="335775"/>
            <a:ext cx="2004169" cy="1505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1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br>
              <a:rPr lang="en-US" altLang="en-US" dirty="0">
                <a:solidFill>
                  <a:srgbClr val="514843"/>
                </a:solidFill>
                <a:latin typeface="Arial" pitchFamily="34" charset="0"/>
                <a:cs typeface="Arial" pitchFamily="34" charset="0"/>
              </a:rPr>
            </a:br>
            <a:endParaRPr lang="en-US" altLang="en-US"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sz="1200"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5" name="TextBox 4"/>
          <p:cNvSpPr txBox="1"/>
          <p:nvPr/>
        </p:nvSpPr>
        <p:spPr>
          <a:xfrm>
            <a:off x="1017854" y="1954241"/>
            <a:ext cx="8772532" cy="3323987"/>
          </a:xfrm>
          <a:prstGeom prst="rect">
            <a:avLst/>
          </a:prstGeom>
          <a:noFill/>
        </p:spPr>
        <p:txBody>
          <a:bodyPr wrap="square" rtlCol="0">
            <a:spAutoFit/>
          </a:bodyPr>
          <a:lstStyle/>
          <a:p>
            <a:pPr marL="285750" indent="-285750">
              <a:buFont typeface="Wingdings" panose="05000000000000000000" pitchFamily="2" charset="2"/>
              <a:buChar char="§"/>
            </a:pPr>
            <a:r>
              <a:rPr lang="en-US" sz="3600" dirty="0">
                <a:solidFill>
                  <a:srgbClr val="514843"/>
                </a:solidFill>
                <a:latin typeface="Tw Cen MT" panose="020B0602020104020603" pitchFamily="34" charset="0"/>
              </a:rPr>
              <a:t>Name three benefits of taking honors and AP courses.</a:t>
            </a:r>
          </a:p>
          <a:p>
            <a:pPr marL="285750" indent="-285750">
              <a:buFont typeface="Wingdings" panose="05000000000000000000" pitchFamily="2" charset="2"/>
              <a:buChar char="§"/>
            </a:pPr>
            <a:endParaRPr lang="en-US" sz="2000" dirty="0">
              <a:solidFill>
                <a:srgbClr val="514843"/>
              </a:solidFill>
              <a:latin typeface="Tw Cen MT" panose="020B0602020104020603" pitchFamily="34" charset="0"/>
            </a:endParaRPr>
          </a:p>
          <a:p>
            <a:pPr marL="285750" indent="-285750">
              <a:buFont typeface="Wingdings" panose="05000000000000000000" pitchFamily="2" charset="2"/>
              <a:buChar char="§"/>
            </a:pPr>
            <a:endParaRPr lang="en-US" sz="1000" dirty="0">
              <a:solidFill>
                <a:srgbClr val="514843"/>
              </a:solidFill>
              <a:latin typeface="Tw Cen MT" panose="020B0602020104020603" pitchFamily="34" charset="0"/>
            </a:endParaRPr>
          </a:p>
          <a:p>
            <a:pPr marL="285750" indent="-285750">
              <a:buFont typeface="Wingdings" panose="05000000000000000000" pitchFamily="2" charset="2"/>
              <a:buChar char="§"/>
            </a:pPr>
            <a:r>
              <a:rPr lang="en-US" sz="3600" dirty="0">
                <a:solidFill>
                  <a:srgbClr val="514843"/>
                </a:solidFill>
                <a:latin typeface="Tw Cen MT" panose="020B0602020104020603" pitchFamily="34" charset="0"/>
              </a:rPr>
              <a:t>How can taking AP courses save you and your family a lot of money</a:t>
            </a:r>
            <a:r>
              <a:rPr lang="en-US" sz="3600" dirty="0">
                <a:solidFill>
                  <a:srgbClr val="514843"/>
                </a:solidFill>
                <a:latin typeface="Eras Medium ITC" panose="020B0602030504020804" pitchFamily="34" charset="0"/>
              </a:rPr>
              <a:t>?</a:t>
            </a:r>
          </a:p>
          <a:p>
            <a:pPr marL="285750" indent="-285750">
              <a:buFont typeface="Wingdings" panose="05000000000000000000" pitchFamily="2" charset="2"/>
              <a:buChar char="§"/>
            </a:pPr>
            <a:endParaRPr lang="en-US" sz="3600" dirty="0">
              <a:solidFill>
                <a:srgbClr val="514843"/>
              </a:solidFill>
              <a:latin typeface="Tw Cen MT" panose="020B0602020104020603" pitchFamily="34" charset="0"/>
            </a:endParaRPr>
          </a:p>
        </p:txBody>
      </p:sp>
      <p:grpSp>
        <p:nvGrpSpPr>
          <p:cNvPr id="3" name="Group 2"/>
          <p:cNvGrpSpPr/>
          <p:nvPr/>
        </p:nvGrpSpPr>
        <p:grpSpPr>
          <a:xfrm rot="433689">
            <a:off x="9014131" y="3336570"/>
            <a:ext cx="2830090" cy="3084567"/>
            <a:chOff x="8853866" y="1783129"/>
            <a:chExt cx="2830090" cy="3084567"/>
          </a:xfrm>
        </p:grpSpPr>
        <p:pic>
          <p:nvPicPr>
            <p:cNvPr id="1032" name="Picture 8" descr="http://cliparts.co/cliparts/pio/9Re/pio9Reji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8270">
              <a:off x="8853866" y="1783129"/>
              <a:ext cx="2830090" cy="30845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1166311">
              <a:off x="9315911" y="2520890"/>
              <a:ext cx="2002221" cy="923330"/>
            </a:xfrm>
            <a:prstGeom prst="rect">
              <a:avLst/>
            </a:prstGeom>
            <a:noFill/>
          </p:spPr>
          <p:txBody>
            <a:bodyPr wrap="square" rtlCol="0">
              <a:spAutoFit/>
            </a:bodyPr>
            <a:lstStyle/>
            <a:p>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P</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S</a:t>
              </a:r>
            </a:p>
          </p:txBody>
        </p:sp>
      </p:grpSp>
      <p:grpSp>
        <p:nvGrpSpPr>
          <p:cNvPr id="6" name="Group 5"/>
          <p:cNvGrpSpPr/>
          <p:nvPr/>
        </p:nvGrpSpPr>
        <p:grpSpPr>
          <a:xfrm>
            <a:off x="1017854" y="-268578"/>
            <a:ext cx="10771603" cy="2214826"/>
            <a:chOff x="1017854" y="-268578"/>
            <a:chExt cx="10771603" cy="2214826"/>
          </a:xfrm>
        </p:grpSpPr>
        <p:sp>
          <p:nvSpPr>
            <p:cNvPr id="4" name="TextBox 3"/>
            <p:cNvSpPr txBox="1"/>
            <p:nvPr/>
          </p:nvSpPr>
          <p:spPr>
            <a:xfrm>
              <a:off x="1017854" y="647440"/>
              <a:ext cx="10114249" cy="1107996"/>
            </a:xfrm>
            <a:prstGeom prst="rect">
              <a:avLst/>
            </a:prstGeom>
            <a:noFill/>
          </p:spPr>
          <p:txBody>
            <a:bodyPr vert="horz" wrap="square" rtlCol="0">
              <a:spAutoFit/>
            </a:bodyPr>
            <a:lstStyle/>
            <a:p>
              <a:pPr algn="ctr"/>
              <a:r>
                <a:rPr lang="en-US" sz="66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Let’s review…</a:t>
              </a:r>
              <a:endParaRPr lang="en-US" sz="6600" dirty="0">
                <a:solidFill>
                  <a:srgbClr val="0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pic>
          <p:nvPicPr>
            <p:cNvPr id="1034" name="Picture 10" descr="http://www.universitymanage.com/assets/img/icon/ex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62628">
              <a:off x="9539251" y="-268578"/>
              <a:ext cx="2250206" cy="2214826"/>
            </a:xfrm>
            <a:prstGeom prst="rect">
              <a:avLst/>
            </a:prstGeom>
            <a:noFill/>
            <a:extLst>
              <a:ext uri="{909E8E84-426E-40DD-AFC4-6F175D3DCCD1}">
                <a14:hiddenFill xmlns:a14="http://schemas.microsoft.com/office/drawing/2010/main">
                  <a:solidFill>
                    <a:srgbClr val="FFFFFF"/>
                  </a:solidFill>
                </a14:hiddenFill>
              </a:ext>
            </a:extLst>
          </p:spPr>
        </p:pic>
      </p:grpSp>
      <p:pic>
        <p:nvPicPr>
          <p:cNvPr id="4100" name="Picture 4" descr="http://images.clipartpanda.com/save-money-icon-save-money-icon-iebaaaz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6361" y="4134711"/>
            <a:ext cx="948384" cy="9483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webnovation.com.au/wp-content/uploads/2012/12/1-2-3.jpg"/>
          <p:cNvPicPr>
            <a:picLocks noChangeAspect="1" noChangeArrowheads="1"/>
          </p:cNvPicPr>
          <p:nvPr/>
        </p:nvPicPr>
        <p:blipFill rotWithShape="1">
          <a:blip r:embed="rId6">
            <a:extLst>
              <a:ext uri="{28A0092B-C50C-407E-A947-70E740481C1C}">
                <a14:useLocalDpi xmlns:a14="http://schemas.microsoft.com/office/drawing/2010/main" val="0"/>
              </a:ext>
            </a:extLst>
          </a:blip>
          <a:srcRect l="5020" t="22621" r="6015" b="22645"/>
          <a:stretch/>
        </p:blipFill>
        <p:spPr bwMode="auto">
          <a:xfrm>
            <a:off x="3121573" y="2625906"/>
            <a:ext cx="1817912" cy="83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6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ughoundpestcontrol.com/images/General/facts_general.jpg"/>
          <p:cNvPicPr>
            <a:picLocks noChangeAspect="1" noChangeArrowheads="1"/>
          </p:cNvPicPr>
          <p:nvPr/>
        </p:nvPicPr>
        <p:blipFill rotWithShape="1">
          <a:blip r:embed="rId3">
            <a:extLst>
              <a:ext uri="{28A0092B-C50C-407E-A947-70E740481C1C}">
                <a14:useLocalDpi xmlns:a14="http://schemas.microsoft.com/office/drawing/2010/main" val="0"/>
              </a:ext>
            </a:extLst>
          </a:blip>
          <a:srcRect l="19445" t="5500" r="12385" b="14938"/>
          <a:stretch/>
        </p:blipFill>
        <p:spPr bwMode="auto">
          <a:xfrm>
            <a:off x="9836262" y="79036"/>
            <a:ext cx="2203337" cy="23974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itchFamily="34" charset="0"/>
                <a:cs typeface="Arial" pitchFamily="34" charset="0"/>
              </a:rPr>
            </a:b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592955" y="2158081"/>
            <a:ext cx="10798943" cy="2554545"/>
          </a:xfrm>
          <a:prstGeom prst="rect">
            <a:avLst/>
          </a:prstGeom>
          <a:noFill/>
        </p:spPr>
        <p:txBody>
          <a:bodyPr wrap="square" rtlCol="0">
            <a:spAutoFit/>
          </a:bodyPr>
          <a:lstStyle/>
          <a:p>
            <a:pPr marL="285750" indent="-285750">
              <a:buFont typeface="Wingdings" panose="05000000000000000000" pitchFamily="2" charset="2"/>
              <a:buChar char="§"/>
            </a:pPr>
            <a:r>
              <a:rPr lang="en-US" sz="4000" dirty="0">
                <a:latin typeface="Tw Cen MT" panose="020B0602020104020603" pitchFamily="34" charset="0"/>
              </a:rPr>
              <a:t>32% of American students who study abroad, are hosted by the United Kingdom, Italy and Spain.</a:t>
            </a:r>
          </a:p>
          <a:p>
            <a:pPr marL="285750" indent="-285750">
              <a:buFont typeface="Wingdings" panose="05000000000000000000" pitchFamily="2" charset="2"/>
              <a:buChar char="§"/>
            </a:pPr>
            <a:r>
              <a:rPr lang="en-US" sz="4000" dirty="0">
                <a:latin typeface="Tw Cen MT" panose="020B0602020104020603" pitchFamily="34" charset="0"/>
              </a:rPr>
              <a:t>The majority of international students in California come from China.  </a:t>
            </a:r>
          </a:p>
        </p:txBody>
      </p:sp>
      <p:sp>
        <p:nvSpPr>
          <p:cNvPr id="4" name="TextBox 3"/>
          <p:cNvSpPr txBox="1"/>
          <p:nvPr/>
        </p:nvSpPr>
        <p:spPr>
          <a:xfrm>
            <a:off x="1017854" y="495040"/>
            <a:ext cx="10114249" cy="1107996"/>
          </a:xfrm>
          <a:prstGeom prst="rect">
            <a:avLst/>
          </a:prstGeom>
          <a:noFill/>
        </p:spPr>
        <p:txBody>
          <a:bodyPr vert="horz" wrap="square" rtlCol="0">
            <a:spAutoFit/>
          </a:bodyPr>
          <a:lstStyle/>
          <a:p>
            <a:r>
              <a:rPr lang="en-US" sz="6600" dirty="0">
                <a:solidFill>
                  <a:schemeClr val="tx2"/>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Interesting Facts</a:t>
            </a:r>
            <a:endParaRPr lang="en-US" sz="6600" dirty="0">
              <a:solidFill>
                <a:schemeClr val="tx2"/>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sp>
        <p:nvSpPr>
          <p:cNvPr id="14" name="Rectangle 13"/>
          <p:cNvSpPr/>
          <p:nvPr/>
        </p:nvSpPr>
        <p:spPr>
          <a:xfrm>
            <a:off x="4229100" y="6467609"/>
            <a:ext cx="7810500" cy="307777"/>
          </a:xfrm>
          <a:prstGeom prst="rect">
            <a:avLst/>
          </a:prstGeom>
        </p:spPr>
        <p:txBody>
          <a:bodyPr wrap="square">
            <a:spAutoFit/>
          </a:bodyPr>
          <a:lstStyle/>
          <a:p>
            <a:pPr algn="r"/>
            <a:r>
              <a:rPr lang="en-US" sz="1400" b="1" dirty="0">
                <a:solidFill>
                  <a:schemeClr val="tx2"/>
                </a:solidFill>
              </a:rPr>
              <a:t>SOURCE</a:t>
            </a:r>
            <a:r>
              <a:rPr lang="en-US" sz="1400" b="1" i="1" dirty="0">
                <a:solidFill>
                  <a:schemeClr val="tx2"/>
                </a:solidFill>
              </a:rPr>
              <a:t>: </a:t>
            </a:r>
            <a:r>
              <a:rPr lang="en-US" sz="1300" b="1" i="1" dirty="0">
                <a:solidFill>
                  <a:schemeClr val="tx2"/>
                </a:solidFill>
              </a:rPr>
              <a:t>US STUDY ABROAD LEADING DESTINATIONS - INSTITUTE OF INTERNATIONAL EDUCATION</a:t>
            </a:r>
          </a:p>
        </p:txBody>
      </p:sp>
      <p:pic>
        <p:nvPicPr>
          <p:cNvPr id="2056" name="Picture 8" descr="https://www.uwp.edu/learn/studyabroad/images/Study_Abr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978" y="4422377"/>
            <a:ext cx="5266646" cy="195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56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400" y="2185058"/>
            <a:ext cx="11655301" cy="1477328"/>
          </a:xfrm>
          <a:prstGeom prst="rect">
            <a:avLst/>
          </a:prstGeom>
          <a:solidFill>
            <a:srgbClr val="002060"/>
          </a:solidFill>
        </p:spPr>
        <p:txBody>
          <a:bodyPr wrap="square" rtlCol="0">
            <a:spAutoFit/>
          </a:bodyPr>
          <a:lstStyle/>
          <a:p>
            <a:pPr algn="ctr"/>
            <a:r>
              <a:rPr lang="en-US" sz="9000" b="1" dirty="0">
                <a:solidFill>
                  <a:srgbClr val="FFFFFF"/>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rPr>
              <a:t>The Noncognitives</a:t>
            </a:r>
          </a:p>
        </p:txBody>
      </p:sp>
      <p:pic>
        <p:nvPicPr>
          <p:cNvPr id="1026"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4410"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51074" y="4728755"/>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79430" y="536131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41085" y="5375168"/>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03264"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608332" y="565265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865136" y="4752507"/>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32912" y="5665718"/>
            <a:ext cx="608807" cy="60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6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Alternate Process 8"/>
          <p:cNvSpPr/>
          <p:nvPr/>
        </p:nvSpPr>
        <p:spPr>
          <a:xfrm>
            <a:off x="970090" y="236483"/>
            <a:ext cx="10428378" cy="1608081"/>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2"/>
                </a:solidFill>
                <a:effectLst>
                  <a:outerShdw blurRad="38100" dist="38100" dir="2700000" algn="tl">
                    <a:srgbClr val="000000">
                      <a:alpha val="43137"/>
                    </a:srgbClr>
                  </a:outerShdw>
                </a:effectLst>
                <a:latin typeface="Tw Cen MT" panose="020B0602020104020603" pitchFamily="34" charset="0"/>
                <a:cs typeface="Aharoni" panose="02010803020104030203" pitchFamily="2" charset="-79"/>
              </a:rPr>
              <a:t>The Noncognitive Skills</a:t>
            </a:r>
          </a:p>
        </p:txBody>
      </p:sp>
      <p:sp>
        <p:nvSpPr>
          <p:cNvPr id="3" name="TextBox 2"/>
          <p:cNvSpPr txBox="1"/>
          <p:nvPr/>
        </p:nvSpPr>
        <p:spPr>
          <a:xfrm>
            <a:off x="827946" y="1550649"/>
            <a:ext cx="10712667" cy="3693319"/>
          </a:xfrm>
          <a:prstGeom prst="rect">
            <a:avLst/>
          </a:prstGeom>
          <a:noFill/>
        </p:spPr>
        <p:txBody>
          <a:bodyPr wrap="square" rtlCol="0">
            <a:spAutoFit/>
          </a:bodyPr>
          <a:lstStyle/>
          <a:p>
            <a:pPr marL="457200" indent="-457200">
              <a:buFont typeface="Wingdings" panose="05000000000000000000" pitchFamily="2" charset="2"/>
              <a:buChar char="§"/>
            </a:pPr>
            <a:r>
              <a:rPr lang="en-US" sz="3200" dirty="0">
                <a:latin typeface="Tw Cen MT" panose="020B0602020104020603" pitchFamily="34" charset="0"/>
              </a:rPr>
              <a:t>The </a:t>
            </a:r>
            <a:r>
              <a:rPr lang="en-US" sz="3200" b="1" dirty="0">
                <a:latin typeface="Tw Cen MT" panose="020B0602020104020603" pitchFamily="34" charset="0"/>
              </a:rPr>
              <a:t>Noncognitive Skills </a:t>
            </a:r>
            <a:r>
              <a:rPr lang="en-US" sz="3200" dirty="0">
                <a:latin typeface="Tw Cen MT" panose="020B0602020104020603" pitchFamily="34" charset="0"/>
              </a:rPr>
              <a:t>are eight skills related to motivation, integrity, and interpersonal interaction. They also involve intellect and are associated with an individual’s personality, temperament and attitudes. </a:t>
            </a:r>
          </a:p>
          <a:p>
            <a:endParaRPr lang="en-US" sz="1000" dirty="0">
              <a:latin typeface="Tw Cen MT" panose="020B0602020104020603" pitchFamily="34" charset="0"/>
            </a:endParaRPr>
          </a:p>
          <a:p>
            <a:pPr marL="457200" indent="-457200">
              <a:buFont typeface="Wingdings" panose="05000000000000000000" pitchFamily="2" charset="2"/>
              <a:buChar char="§"/>
            </a:pPr>
            <a:r>
              <a:rPr lang="en-US" sz="3200" dirty="0">
                <a:latin typeface="Tw Cen MT" panose="020B0602020104020603" pitchFamily="34" charset="0"/>
              </a:rPr>
              <a:t>Universities use the </a:t>
            </a:r>
            <a:r>
              <a:rPr lang="en-US" sz="3200" b="1" dirty="0">
                <a:latin typeface="Tw Cen MT" panose="020B0602020104020603" pitchFamily="34" charset="0"/>
              </a:rPr>
              <a:t>Noncognitive Skills </a:t>
            </a:r>
            <a:r>
              <a:rPr lang="en-US" sz="3200" dirty="0">
                <a:latin typeface="Tw Cen MT" panose="020B0602020104020603" pitchFamily="34" charset="0"/>
              </a:rPr>
              <a:t>in conjunction with grades and test scores to obtain a more complete picture of a student’s abilities.  </a:t>
            </a:r>
          </a:p>
        </p:txBody>
      </p:sp>
      <p:sp>
        <p:nvSpPr>
          <p:cNvPr id="45" name="Rectangle 44"/>
          <p:cNvSpPr/>
          <p:nvPr/>
        </p:nvSpPr>
        <p:spPr>
          <a:xfrm>
            <a:off x="8102600" y="6260401"/>
            <a:ext cx="4033561" cy="307777"/>
          </a:xfrm>
          <a:prstGeom prst="rect">
            <a:avLst/>
          </a:prstGeom>
        </p:spPr>
        <p:txBody>
          <a:bodyPr wrap="square">
            <a:spAutoFit/>
          </a:bodyPr>
          <a:lstStyle/>
          <a:p>
            <a:pPr algn="r"/>
            <a:r>
              <a:rPr lang="en-US" sz="1400" b="1" i="1" dirty="0">
                <a:solidFill>
                  <a:schemeClr val="tx2"/>
                </a:solidFill>
              </a:rPr>
              <a:t>SOURCE: </a:t>
            </a:r>
            <a:r>
              <a:rPr lang="en-US" sz="1300" b="1" i="1" dirty="0">
                <a:solidFill>
                  <a:schemeClr val="tx2"/>
                </a:solidFill>
              </a:rPr>
              <a:t>AMERICAN COLLEGE TEST (ACT) WEBSITE</a:t>
            </a:r>
          </a:p>
        </p:txBody>
      </p:sp>
      <p:grpSp>
        <p:nvGrpSpPr>
          <p:cNvPr id="2" name="Group 1"/>
          <p:cNvGrpSpPr/>
          <p:nvPr/>
        </p:nvGrpSpPr>
        <p:grpSpPr>
          <a:xfrm>
            <a:off x="677675" y="5200060"/>
            <a:ext cx="10720793" cy="1227640"/>
            <a:chOff x="504255" y="5067675"/>
            <a:chExt cx="10720793" cy="1227640"/>
          </a:xfrm>
        </p:grpSpPr>
        <p:grpSp>
          <p:nvGrpSpPr>
            <p:cNvPr id="5" name="Group 4"/>
            <p:cNvGrpSpPr/>
            <p:nvPr/>
          </p:nvGrpSpPr>
          <p:grpSpPr>
            <a:xfrm>
              <a:off x="504255" y="5103468"/>
              <a:ext cx="1207815" cy="1191847"/>
              <a:chOff x="581483" y="4393684"/>
              <a:chExt cx="2109124" cy="2208753"/>
            </a:xfrm>
          </p:grpSpPr>
          <p:pic>
            <p:nvPicPr>
              <p:cNvPr id="6" name="Picture 2" descr="http://www.calstatela.edu/sites/default/files/groups/Career%20Development%20Center/Images/self_assessment.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1483" y="4393684"/>
                <a:ext cx="2109124" cy="22087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upload.wikimedia.org/wikipedia/commons/thumb/f/f1/Heart_coraz%C3%B3n.svg/2000px-Heart_coraz%C3%B3n.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62116">
                <a:off x="1972825" y="4800292"/>
                <a:ext cx="678027" cy="67802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18" descr="http://happytapper.com/wordpress/happytapper/wp-content/uploads/2013/05/flaticon-go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9195" y="5239214"/>
              <a:ext cx="925893" cy="9258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http://lincolnpropertycompany.co.uk/wp-content/uploads/2015/04/sshKeys-icon-300x300.png"/>
            <p:cNvPicPr>
              <a:picLocks noChangeAspect="1" noChangeArrowheads="1"/>
            </p:cNvPicPr>
            <p:nvPr/>
          </p:nvPicPr>
          <p:blipFill>
            <a:blip r:embed="rId6">
              <a:biLevel thresh="75000"/>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072681">
              <a:off x="3206483" y="5164452"/>
              <a:ext cx="898202" cy="898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americancapitalplanning.com/dev/images/site-images/icons/financial/media-plannin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6731" y="5199956"/>
              <a:ext cx="1019681" cy="9988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9242" y="5311157"/>
              <a:ext cx="1164705" cy="776470"/>
            </a:xfrm>
            <a:prstGeom prst="rect">
              <a:avLst/>
            </a:prstGeom>
          </p:spPr>
        </p:pic>
        <p:pic>
          <p:nvPicPr>
            <p:cNvPr id="13" name="Picture 12"/>
            <p:cNvPicPr>
              <a:picLocks noChangeAspect="1"/>
            </p:cNvPicPr>
            <p:nvPr/>
          </p:nvPicPr>
          <p:blipFill>
            <a:blip r:embed="rId1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914306" y="5067675"/>
              <a:ext cx="1161905" cy="1016700"/>
            </a:xfrm>
            <a:prstGeom prst="rect">
              <a:avLst/>
            </a:prstGeom>
          </p:spPr>
        </p:pic>
        <p:pic>
          <p:nvPicPr>
            <p:cNvPr id="14" name="Picture 4" descr="https://engine.is/wp-content/uploads/icon-community2-re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08426" y="5286575"/>
              <a:ext cx="1284236" cy="7664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openclipart.org/image/2400px/svg_to_png/213244/Community-garden-icon.png"/>
            <p:cNvPicPr>
              <a:picLocks noChangeAspect="1" noChangeArrowheads="1"/>
            </p:cNvPicPr>
            <p:nvPr/>
          </p:nvPicPr>
          <p:blipFill>
            <a:blip r:embed="rId1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989907" y="5276600"/>
              <a:ext cx="1235141" cy="8007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5204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Alternate Process 8"/>
          <p:cNvSpPr/>
          <p:nvPr/>
        </p:nvSpPr>
        <p:spPr>
          <a:xfrm>
            <a:off x="970091" y="173421"/>
            <a:ext cx="10428378" cy="1608081"/>
          </a:xfrm>
          <a:prstGeom prst="flowChartAlternate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2">
                    <a:lumMod val="95000"/>
                  </a:schemeClr>
                </a:solidFill>
                <a:effectLst>
                  <a:outerShdw blurRad="38100" dist="38100" dir="2700000" algn="tl">
                    <a:srgbClr val="000000">
                      <a:alpha val="43137"/>
                    </a:srgbClr>
                  </a:outerShdw>
                </a:effectLst>
                <a:latin typeface="Tw Cen MT" panose="020B0602020104020603" pitchFamily="34" charset="0"/>
                <a:cs typeface="Aharoni" panose="02010803020104030203" pitchFamily="2" charset="-79"/>
              </a:rPr>
              <a:t>The Noncognitive Skills</a:t>
            </a:r>
          </a:p>
        </p:txBody>
      </p:sp>
      <p:grpSp>
        <p:nvGrpSpPr>
          <p:cNvPr id="54" name="Group 53"/>
          <p:cNvGrpSpPr/>
          <p:nvPr/>
        </p:nvGrpSpPr>
        <p:grpSpPr>
          <a:xfrm>
            <a:off x="562256" y="1907715"/>
            <a:ext cx="2209193" cy="2761983"/>
            <a:chOff x="17524" y="1920651"/>
            <a:chExt cx="2209193" cy="2761983"/>
          </a:xfrm>
        </p:grpSpPr>
        <p:sp>
          <p:nvSpPr>
            <p:cNvPr id="24" name="Flowchart: Connector 23"/>
            <p:cNvSpPr/>
            <p:nvPr/>
          </p:nvSpPr>
          <p:spPr>
            <a:xfrm>
              <a:off x="17524" y="1920651"/>
              <a:ext cx="2209193" cy="2115779"/>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27266">
                      <a:lumMod val="50000"/>
                    </a:srgbClr>
                  </a:solidFill>
                  <a:latin typeface="Tw Cen MT" panose="020B0602020104020603" pitchFamily="34" charset="0"/>
                </a:rPr>
                <a:t>Positive Self-Concept</a:t>
              </a:r>
            </a:p>
          </p:txBody>
        </p:sp>
        <p:grpSp>
          <p:nvGrpSpPr>
            <p:cNvPr id="32" name="Group 31"/>
            <p:cNvGrpSpPr/>
            <p:nvPr/>
          </p:nvGrpSpPr>
          <p:grpSpPr>
            <a:xfrm>
              <a:off x="1122121" y="4079519"/>
              <a:ext cx="0" cy="603115"/>
              <a:chOff x="1122121" y="4079519"/>
              <a:chExt cx="0" cy="603115"/>
            </a:xfrm>
          </p:grpSpPr>
          <p:cxnSp>
            <p:nvCxnSpPr>
              <p:cNvPr id="28" name="Straight Connector 27"/>
              <p:cNvCxnSpPr/>
              <p:nvPr/>
            </p:nvCxnSpPr>
            <p:spPr>
              <a:xfrm>
                <a:off x="1122121" y="4079519"/>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a:off x="1122121" y="4310626"/>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31" name="Straight Connector 30"/>
              <p:cNvCxnSpPr/>
              <p:nvPr/>
            </p:nvCxnSpPr>
            <p:spPr>
              <a:xfrm>
                <a:off x="1122121" y="4536495"/>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grpSp>
      <p:sp>
        <p:nvSpPr>
          <p:cNvPr id="2" name="5-Point Star 1"/>
          <p:cNvSpPr/>
          <p:nvPr/>
        </p:nvSpPr>
        <p:spPr>
          <a:xfrm>
            <a:off x="2181702" y="1866602"/>
            <a:ext cx="1086542" cy="95712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55" name="Group 54"/>
          <p:cNvGrpSpPr/>
          <p:nvPr/>
        </p:nvGrpSpPr>
        <p:grpSpPr>
          <a:xfrm>
            <a:off x="3615756" y="2260066"/>
            <a:ext cx="2194844" cy="2841776"/>
            <a:chOff x="1924011" y="1733908"/>
            <a:chExt cx="2194844" cy="2841776"/>
          </a:xfrm>
        </p:grpSpPr>
        <p:sp>
          <p:nvSpPr>
            <p:cNvPr id="19" name="Flowchart: Connector 18"/>
            <p:cNvSpPr/>
            <p:nvPr/>
          </p:nvSpPr>
          <p:spPr>
            <a:xfrm>
              <a:off x="1924011" y="1733908"/>
              <a:ext cx="2194844" cy="214025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solidFill>
                    <a:srgbClr val="514843">
                      <a:lumMod val="50000"/>
                    </a:srgbClr>
                  </a:solidFill>
                  <a:latin typeface="Tw Cen MT" panose="020B0602020104020603" pitchFamily="34" charset="0"/>
                </a:rPr>
                <a:t>Long Range Goals</a:t>
              </a:r>
            </a:p>
          </p:txBody>
        </p:sp>
        <p:grpSp>
          <p:nvGrpSpPr>
            <p:cNvPr id="33" name="Group 32"/>
            <p:cNvGrpSpPr/>
            <p:nvPr/>
          </p:nvGrpSpPr>
          <p:grpSpPr>
            <a:xfrm>
              <a:off x="3021434" y="3973218"/>
              <a:ext cx="3601" cy="602466"/>
              <a:chOff x="1010417" y="4089441"/>
              <a:chExt cx="3601" cy="602466"/>
            </a:xfrm>
          </p:grpSpPr>
          <p:cxnSp>
            <p:nvCxnSpPr>
              <p:cNvPr id="34" name="Straight Connector 33"/>
              <p:cNvCxnSpPr/>
              <p:nvPr/>
            </p:nvCxnSpPr>
            <p:spPr>
              <a:xfrm>
                <a:off x="1010417" y="4089441"/>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35" name="Straight Connector 34"/>
              <p:cNvCxnSpPr/>
              <p:nvPr/>
            </p:nvCxnSpPr>
            <p:spPr>
              <a:xfrm>
                <a:off x="1014018" y="4315310"/>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36" name="Straight Connector 35"/>
              <p:cNvCxnSpPr/>
              <p:nvPr/>
            </p:nvCxnSpPr>
            <p:spPr>
              <a:xfrm>
                <a:off x="1014018" y="4545768"/>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grpSp>
      <p:grpSp>
        <p:nvGrpSpPr>
          <p:cNvPr id="56" name="Group 55"/>
          <p:cNvGrpSpPr/>
          <p:nvPr/>
        </p:nvGrpSpPr>
        <p:grpSpPr>
          <a:xfrm>
            <a:off x="6396207" y="2283177"/>
            <a:ext cx="2189901" cy="2770216"/>
            <a:chOff x="3979757" y="2140905"/>
            <a:chExt cx="2189901" cy="2770216"/>
          </a:xfrm>
        </p:grpSpPr>
        <p:sp>
          <p:nvSpPr>
            <p:cNvPr id="20" name="Flowchart: Connector 19"/>
            <p:cNvSpPr/>
            <p:nvPr/>
          </p:nvSpPr>
          <p:spPr>
            <a:xfrm>
              <a:off x="3979757" y="2140905"/>
              <a:ext cx="2189901" cy="204134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solidFill>
                    <a:srgbClr val="827266">
                      <a:lumMod val="50000"/>
                    </a:srgbClr>
                  </a:solidFill>
                  <a:latin typeface="Tw Cen MT" panose="020B0602020104020603" pitchFamily="34" charset="0"/>
                </a:rPr>
                <a:t>Able to Navigate Systems</a:t>
              </a:r>
            </a:p>
          </p:txBody>
        </p:sp>
        <p:grpSp>
          <p:nvGrpSpPr>
            <p:cNvPr id="37" name="Group 36"/>
            <p:cNvGrpSpPr/>
            <p:nvPr/>
          </p:nvGrpSpPr>
          <p:grpSpPr>
            <a:xfrm>
              <a:off x="5082434" y="4308006"/>
              <a:ext cx="0" cy="603115"/>
              <a:chOff x="1122121" y="4079519"/>
              <a:chExt cx="0" cy="603115"/>
            </a:xfrm>
          </p:grpSpPr>
          <p:cxnSp>
            <p:nvCxnSpPr>
              <p:cNvPr id="38" name="Straight Connector 37"/>
              <p:cNvCxnSpPr/>
              <p:nvPr/>
            </p:nvCxnSpPr>
            <p:spPr>
              <a:xfrm>
                <a:off x="1122121" y="4079519"/>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39" name="Straight Connector 38"/>
              <p:cNvCxnSpPr/>
              <p:nvPr/>
            </p:nvCxnSpPr>
            <p:spPr>
              <a:xfrm>
                <a:off x="1122121" y="4310626"/>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40" name="Straight Connector 39"/>
              <p:cNvCxnSpPr/>
              <p:nvPr/>
            </p:nvCxnSpPr>
            <p:spPr>
              <a:xfrm>
                <a:off x="1122121" y="4536495"/>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grpSp>
      <p:grpSp>
        <p:nvGrpSpPr>
          <p:cNvPr id="57" name="Group 56"/>
          <p:cNvGrpSpPr/>
          <p:nvPr/>
        </p:nvGrpSpPr>
        <p:grpSpPr>
          <a:xfrm>
            <a:off x="9393913" y="1907715"/>
            <a:ext cx="2140737" cy="2742428"/>
            <a:chOff x="6052559" y="1794067"/>
            <a:chExt cx="2140737" cy="2742428"/>
          </a:xfrm>
        </p:grpSpPr>
        <p:sp>
          <p:nvSpPr>
            <p:cNvPr id="21" name="Flowchart: Connector 20"/>
            <p:cNvSpPr/>
            <p:nvPr/>
          </p:nvSpPr>
          <p:spPr>
            <a:xfrm>
              <a:off x="6052559" y="1794067"/>
              <a:ext cx="2140737" cy="2027346"/>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27266">
                      <a:lumMod val="50000"/>
                    </a:srgbClr>
                  </a:solidFill>
                  <a:latin typeface="Tw Cen MT" panose="020B0602020104020603" pitchFamily="34" charset="0"/>
                </a:rPr>
                <a:t>Realistic Self-Appraisal</a:t>
              </a:r>
            </a:p>
          </p:txBody>
        </p:sp>
        <p:grpSp>
          <p:nvGrpSpPr>
            <p:cNvPr id="41" name="Group 40"/>
            <p:cNvGrpSpPr/>
            <p:nvPr/>
          </p:nvGrpSpPr>
          <p:grpSpPr>
            <a:xfrm>
              <a:off x="7122928" y="3933380"/>
              <a:ext cx="0" cy="603115"/>
              <a:chOff x="1122121" y="4079519"/>
              <a:chExt cx="0" cy="603115"/>
            </a:xfrm>
          </p:grpSpPr>
          <p:cxnSp>
            <p:nvCxnSpPr>
              <p:cNvPr id="42" name="Straight Connector 41"/>
              <p:cNvCxnSpPr/>
              <p:nvPr/>
            </p:nvCxnSpPr>
            <p:spPr>
              <a:xfrm>
                <a:off x="1122121" y="4079519"/>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43" name="Straight Connector 42"/>
              <p:cNvCxnSpPr/>
              <p:nvPr/>
            </p:nvCxnSpPr>
            <p:spPr>
              <a:xfrm>
                <a:off x="1122121" y="4310626"/>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44" name="Straight Connector 43"/>
              <p:cNvCxnSpPr/>
              <p:nvPr/>
            </p:nvCxnSpPr>
            <p:spPr>
              <a:xfrm>
                <a:off x="1122121" y="4536495"/>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grpSp>
      <p:sp>
        <p:nvSpPr>
          <p:cNvPr id="65" name="5-Point Star 64"/>
          <p:cNvSpPr/>
          <p:nvPr/>
        </p:nvSpPr>
        <p:spPr>
          <a:xfrm>
            <a:off x="5097738" y="2173529"/>
            <a:ext cx="1086542" cy="95712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6" name="5-Point Star 65"/>
          <p:cNvSpPr/>
          <p:nvPr/>
        </p:nvSpPr>
        <p:spPr>
          <a:xfrm>
            <a:off x="7947144" y="2205383"/>
            <a:ext cx="1086542" cy="95712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7" name="5-Point Star 66"/>
          <p:cNvSpPr/>
          <p:nvPr/>
        </p:nvSpPr>
        <p:spPr>
          <a:xfrm>
            <a:off x="10862641" y="1781502"/>
            <a:ext cx="1086542" cy="95712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6" name="Group 15"/>
          <p:cNvGrpSpPr/>
          <p:nvPr/>
        </p:nvGrpSpPr>
        <p:grpSpPr>
          <a:xfrm>
            <a:off x="615849" y="4416262"/>
            <a:ext cx="2109124" cy="2109124"/>
            <a:chOff x="612290" y="4389306"/>
            <a:chExt cx="2109124" cy="2109124"/>
          </a:xfrm>
        </p:grpSpPr>
        <p:pic>
          <p:nvPicPr>
            <p:cNvPr id="2050" name="Picture 2" descr="http://www.calstatela.edu/sites/default/files/groups/Career%20Development%20Center/Images/self_assessment.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2290" y="4389306"/>
              <a:ext cx="2109124" cy="21091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f/f1/Heart_coraz%C3%B3n.svg/2000px-Heart_coraz%C3%B3n.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62116">
              <a:off x="1972825" y="4800292"/>
              <a:ext cx="678027" cy="678027"/>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http://americancapitalplanning.com/dev/images/site-images/icons/financial/media-plann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8356" y="4645515"/>
            <a:ext cx="1791852" cy="175528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lincolnpropertycompany.co.uk/wp-content/uploads/2015/04/sshKeys-icon-300x300.png"/>
          <p:cNvPicPr>
            <a:picLocks noChangeAspect="1" noChangeArrowheads="1"/>
          </p:cNvPicPr>
          <p:nvPr/>
        </p:nvPicPr>
        <p:blipFill>
          <a:blip r:embed="rId6">
            <a:biLevel thresh="75000"/>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072681">
            <a:off x="6738940" y="5087512"/>
            <a:ext cx="1519892" cy="151989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happytapper.com/wordpress/happytapper/wp-content/uploads/2013/05/flaticon-goa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5653" y="5166261"/>
            <a:ext cx="1535050" cy="153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5" grpId="0" animBg="1"/>
      <p:bldP spid="66" grpId="0" animBg="1"/>
      <p:bldP spid="6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Alternate Process 8"/>
          <p:cNvSpPr/>
          <p:nvPr/>
        </p:nvSpPr>
        <p:spPr>
          <a:xfrm>
            <a:off x="970091" y="173421"/>
            <a:ext cx="10428378" cy="1608081"/>
          </a:xfrm>
          <a:prstGeom prst="flowChartAlternate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2">
                    <a:lumMod val="95000"/>
                  </a:schemeClr>
                </a:solidFill>
                <a:effectLst>
                  <a:outerShdw blurRad="38100" dist="38100" dir="2700000" algn="tl">
                    <a:srgbClr val="000000">
                      <a:alpha val="43137"/>
                    </a:srgbClr>
                  </a:outerShdw>
                </a:effectLst>
                <a:latin typeface="Tw Cen MT" panose="020B0602020104020603" pitchFamily="34" charset="0"/>
                <a:cs typeface="Aharoni" panose="02010803020104030203" pitchFamily="2" charset="-79"/>
              </a:rPr>
              <a:t>The Noncognitive Skills</a:t>
            </a:r>
          </a:p>
        </p:txBody>
      </p:sp>
      <p:grpSp>
        <p:nvGrpSpPr>
          <p:cNvPr id="10" name="Group 9"/>
          <p:cNvGrpSpPr/>
          <p:nvPr/>
        </p:nvGrpSpPr>
        <p:grpSpPr>
          <a:xfrm>
            <a:off x="3400075" y="2026718"/>
            <a:ext cx="2194844" cy="4493871"/>
            <a:chOff x="3400075" y="2026718"/>
            <a:chExt cx="2194844" cy="4493871"/>
          </a:xfrm>
        </p:grpSpPr>
        <p:pic>
          <p:nvPicPr>
            <p:cNvPr id="3" name="Picture 2"/>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619358" y="4977494"/>
              <a:ext cx="1763482" cy="1543095"/>
            </a:xfrm>
            <a:prstGeom prst="rect">
              <a:avLst/>
            </a:prstGeom>
          </p:spPr>
        </p:pic>
        <p:grpSp>
          <p:nvGrpSpPr>
            <p:cNvPr id="55" name="Group 54"/>
            <p:cNvGrpSpPr/>
            <p:nvPr/>
          </p:nvGrpSpPr>
          <p:grpSpPr>
            <a:xfrm>
              <a:off x="3400075" y="2026718"/>
              <a:ext cx="2194844" cy="2841776"/>
              <a:chOff x="1924011" y="1733908"/>
              <a:chExt cx="2194844" cy="2841776"/>
            </a:xfrm>
          </p:grpSpPr>
          <p:sp>
            <p:nvSpPr>
              <p:cNvPr id="19" name="Flowchart: Connector 18"/>
              <p:cNvSpPr/>
              <p:nvPr/>
            </p:nvSpPr>
            <p:spPr>
              <a:xfrm>
                <a:off x="1924011" y="1733908"/>
                <a:ext cx="2194844" cy="214025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solidFill>
                      <a:srgbClr val="827266">
                        <a:lumMod val="50000"/>
                      </a:srgbClr>
                    </a:solidFill>
                    <a:latin typeface="Tw Cen MT" panose="020B0602020104020603" pitchFamily="34" charset="0"/>
                  </a:rPr>
                  <a:t>Leadership</a:t>
                </a:r>
              </a:p>
            </p:txBody>
          </p:sp>
          <p:grpSp>
            <p:nvGrpSpPr>
              <p:cNvPr id="33" name="Group 32"/>
              <p:cNvGrpSpPr/>
              <p:nvPr/>
            </p:nvGrpSpPr>
            <p:grpSpPr>
              <a:xfrm>
                <a:off x="3021434" y="3973218"/>
                <a:ext cx="3601" cy="602466"/>
                <a:chOff x="1010417" y="4089441"/>
                <a:chExt cx="3601" cy="602466"/>
              </a:xfrm>
            </p:grpSpPr>
            <p:cxnSp>
              <p:nvCxnSpPr>
                <p:cNvPr id="34" name="Straight Connector 33"/>
                <p:cNvCxnSpPr/>
                <p:nvPr/>
              </p:nvCxnSpPr>
              <p:spPr>
                <a:xfrm>
                  <a:off x="1010417" y="4089441"/>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35" name="Straight Connector 34"/>
                <p:cNvCxnSpPr/>
                <p:nvPr/>
              </p:nvCxnSpPr>
              <p:spPr>
                <a:xfrm>
                  <a:off x="1014018" y="4315310"/>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36" name="Straight Connector 35"/>
                <p:cNvCxnSpPr/>
                <p:nvPr/>
              </p:nvCxnSpPr>
              <p:spPr>
                <a:xfrm>
                  <a:off x="1014018" y="4545768"/>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grpSp>
      </p:grpSp>
      <p:grpSp>
        <p:nvGrpSpPr>
          <p:cNvPr id="5" name="Group 4"/>
          <p:cNvGrpSpPr/>
          <p:nvPr/>
        </p:nvGrpSpPr>
        <p:grpSpPr>
          <a:xfrm>
            <a:off x="562256" y="1911023"/>
            <a:ext cx="2209193" cy="4208013"/>
            <a:chOff x="562256" y="1911023"/>
            <a:chExt cx="2209193" cy="4208013"/>
          </a:xfrm>
        </p:grpSpPr>
        <p:grpSp>
          <p:nvGrpSpPr>
            <p:cNvPr id="54" name="Group 53"/>
            <p:cNvGrpSpPr/>
            <p:nvPr/>
          </p:nvGrpSpPr>
          <p:grpSpPr>
            <a:xfrm>
              <a:off x="562256" y="1911023"/>
              <a:ext cx="2209193" cy="2761983"/>
              <a:chOff x="17524" y="1920651"/>
              <a:chExt cx="2209193" cy="2761983"/>
            </a:xfrm>
          </p:grpSpPr>
          <p:sp>
            <p:nvSpPr>
              <p:cNvPr id="24" name="Flowchart: Connector 23"/>
              <p:cNvSpPr/>
              <p:nvPr/>
            </p:nvSpPr>
            <p:spPr>
              <a:xfrm>
                <a:off x="17524" y="1920651"/>
                <a:ext cx="2209193" cy="2115779"/>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827266">
                        <a:lumMod val="50000"/>
                      </a:srgbClr>
                    </a:solidFill>
                    <a:latin typeface="Tw Cen MT" panose="020B0602020104020603" pitchFamily="34" charset="0"/>
                  </a:rPr>
                  <a:t>Strong Support Person/ Network</a:t>
                </a:r>
              </a:p>
            </p:txBody>
          </p:sp>
          <p:grpSp>
            <p:nvGrpSpPr>
              <p:cNvPr id="32" name="Group 31"/>
              <p:cNvGrpSpPr/>
              <p:nvPr/>
            </p:nvGrpSpPr>
            <p:grpSpPr>
              <a:xfrm>
                <a:off x="1122121" y="4079519"/>
                <a:ext cx="0" cy="603115"/>
                <a:chOff x="1122121" y="4079519"/>
                <a:chExt cx="0" cy="603115"/>
              </a:xfrm>
            </p:grpSpPr>
            <p:cxnSp>
              <p:nvCxnSpPr>
                <p:cNvPr id="28" name="Straight Connector 27"/>
                <p:cNvCxnSpPr/>
                <p:nvPr/>
              </p:nvCxnSpPr>
              <p:spPr>
                <a:xfrm>
                  <a:off x="1122121" y="4079519"/>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a:off x="1122121" y="4310626"/>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31" name="Straight Connector 30"/>
                <p:cNvCxnSpPr/>
                <p:nvPr/>
              </p:nvCxnSpPr>
              <p:spPr>
                <a:xfrm>
                  <a:off x="1122121" y="4536495"/>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17" y="4809522"/>
              <a:ext cx="1964271" cy="1309514"/>
            </a:xfrm>
            <a:prstGeom prst="rect">
              <a:avLst/>
            </a:prstGeom>
          </p:spPr>
        </p:pic>
      </p:grpSp>
      <p:grpSp>
        <p:nvGrpSpPr>
          <p:cNvPr id="56" name="Group 55"/>
          <p:cNvGrpSpPr/>
          <p:nvPr/>
        </p:nvGrpSpPr>
        <p:grpSpPr>
          <a:xfrm>
            <a:off x="6396207" y="2020815"/>
            <a:ext cx="2189901" cy="2770216"/>
            <a:chOff x="3979757" y="2140905"/>
            <a:chExt cx="2189901" cy="2770216"/>
          </a:xfrm>
        </p:grpSpPr>
        <p:sp>
          <p:nvSpPr>
            <p:cNvPr id="20" name="Flowchart: Connector 19"/>
            <p:cNvSpPr/>
            <p:nvPr/>
          </p:nvSpPr>
          <p:spPr>
            <a:xfrm>
              <a:off x="3979757" y="2140905"/>
              <a:ext cx="2189901" cy="204134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827266">
                      <a:lumMod val="50000"/>
                    </a:srgbClr>
                  </a:solidFill>
                  <a:latin typeface="Tw Cen MT" panose="020B0602020104020603" pitchFamily="34" charset="0"/>
                </a:rPr>
                <a:t>Community Involvement</a:t>
              </a:r>
            </a:p>
          </p:txBody>
        </p:sp>
        <p:grpSp>
          <p:nvGrpSpPr>
            <p:cNvPr id="37" name="Group 36"/>
            <p:cNvGrpSpPr/>
            <p:nvPr/>
          </p:nvGrpSpPr>
          <p:grpSpPr>
            <a:xfrm>
              <a:off x="5082434" y="4308006"/>
              <a:ext cx="0" cy="603115"/>
              <a:chOff x="1122121" y="4079519"/>
              <a:chExt cx="0" cy="603115"/>
            </a:xfrm>
          </p:grpSpPr>
          <p:cxnSp>
            <p:nvCxnSpPr>
              <p:cNvPr id="38" name="Straight Connector 37"/>
              <p:cNvCxnSpPr/>
              <p:nvPr/>
            </p:nvCxnSpPr>
            <p:spPr>
              <a:xfrm>
                <a:off x="1122121" y="4079519"/>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39" name="Straight Connector 38"/>
              <p:cNvCxnSpPr/>
              <p:nvPr/>
            </p:nvCxnSpPr>
            <p:spPr>
              <a:xfrm>
                <a:off x="1122121" y="4310626"/>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40" name="Straight Connector 39"/>
              <p:cNvCxnSpPr/>
              <p:nvPr/>
            </p:nvCxnSpPr>
            <p:spPr>
              <a:xfrm>
                <a:off x="1122121" y="4536495"/>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grpSp>
      <p:grpSp>
        <p:nvGrpSpPr>
          <p:cNvPr id="57" name="Group 56"/>
          <p:cNvGrpSpPr/>
          <p:nvPr/>
        </p:nvGrpSpPr>
        <p:grpSpPr>
          <a:xfrm>
            <a:off x="9393913" y="1907715"/>
            <a:ext cx="2140737" cy="2742428"/>
            <a:chOff x="6052559" y="1794067"/>
            <a:chExt cx="2140737" cy="2742428"/>
          </a:xfrm>
        </p:grpSpPr>
        <p:sp>
          <p:nvSpPr>
            <p:cNvPr id="21" name="Flowchart: Connector 20"/>
            <p:cNvSpPr/>
            <p:nvPr/>
          </p:nvSpPr>
          <p:spPr>
            <a:xfrm>
              <a:off x="6052559" y="1794067"/>
              <a:ext cx="2140737" cy="2027346"/>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827266">
                      <a:lumMod val="50000"/>
                    </a:srgbClr>
                  </a:solidFill>
                  <a:latin typeface="Tw Cen MT" panose="020B0602020104020603" pitchFamily="34" charset="0"/>
                </a:rPr>
                <a:t>Non-Traditional Knowledge</a:t>
              </a:r>
            </a:p>
          </p:txBody>
        </p:sp>
        <p:grpSp>
          <p:nvGrpSpPr>
            <p:cNvPr id="41" name="Group 40"/>
            <p:cNvGrpSpPr/>
            <p:nvPr/>
          </p:nvGrpSpPr>
          <p:grpSpPr>
            <a:xfrm>
              <a:off x="7122928" y="3933380"/>
              <a:ext cx="0" cy="603115"/>
              <a:chOff x="1122121" y="4079519"/>
              <a:chExt cx="0" cy="603115"/>
            </a:xfrm>
          </p:grpSpPr>
          <p:cxnSp>
            <p:nvCxnSpPr>
              <p:cNvPr id="42" name="Straight Connector 41"/>
              <p:cNvCxnSpPr/>
              <p:nvPr/>
            </p:nvCxnSpPr>
            <p:spPr>
              <a:xfrm>
                <a:off x="1122121" y="4079519"/>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43" name="Straight Connector 42"/>
              <p:cNvCxnSpPr/>
              <p:nvPr/>
            </p:nvCxnSpPr>
            <p:spPr>
              <a:xfrm>
                <a:off x="1122121" y="4310626"/>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44" name="Straight Connector 43"/>
              <p:cNvCxnSpPr/>
              <p:nvPr/>
            </p:nvCxnSpPr>
            <p:spPr>
              <a:xfrm>
                <a:off x="1122121" y="4536495"/>
                <a:ext cx="0" cy="14613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grpSp>
      <p:sp>
        <p:nvSpPr>
          <p:cNvPr id="65" name="5-Point Star 64"/>
          <p:cNvSpPr/>
          <p:nvPr/>
        </p:nvSpPr>
        <p:spPr>
          <a:xfrm>
            <a:off x="5051648" y="2026718"/>
            <a:ext cx="1086542" cy="95712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6" name="5-Point Star 65"/>
          <p:cNvSpPr/>
          <p:nvPr/>
        </p:nvSpPr>
        <p:spPr>
          <a:xfrm>
            <a:off x="8042837" y="2026718"/>
            <a:ext cx="1086542" cy="95712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7" name="5-Point Star 66"/>
          <p:cNvSpPr/>
          <p:nvPr/>
        </p:nvSpPr>
        <p:spPr>
          <a:xfrm>
            <a:off x="10862641" y="1843976"/>
            <a:ext cx="1086542" cy="95712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074" name="Picture 2" descr="https://openclipart.org/image/2400px/svg_to_png/213244/Community-garden-icon.png"/>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548473" y="4754668"/>
            <a:ext cx="1907549" cy="12367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ngine.is/wp-content/uploads/icon-community2-re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8215" y="5264721"/>
            <a:ext cx="2025884" cy="1209070"/>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2181702" y="1869910"/>
            <a:ext cx="1086542" cy="95712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67241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br>
              <a:rPr lang="en-US" altLang="en-US" dirty="0">
                <a:solidFill>
                  <a:srgbClr val="514843"/>
                </a:solidFill>
                <a:latin typeface="Arial" pitchFamily="34" charset="0"/>
                <a:cs typeface="Arial" pitchFamily="34" charset="0"/>
              </a:rPr>
            </a:br>
            <a:endParaRPr lang="en-US" altLang="en-US"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sz="1200"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grpSp>
        <p:nvGrpSpPr>
          <p:cNvPr id="7" name="Group 6"/>
          <p:cNvGrpSpPr/>
          <p:nvPr/>
        </p:nvGrpSpPr>
        <p:grpSpPr>
          <a:xfrm>
            <a:off x="355811" y="380234"/>
            <a:ext cx="1446331" cy="6175312"/>
            <a:chOff x="362474" y="-94793"/>
            <a:chExt cx="1446331" cy="6175312"/>
          </a:xfrm>
        </p:grpSpPr>
        <p:sp>
          <p:nvSpPr>
            <p:cNvPr id="4" name="TextBox 3"/>
            <p:cNvSpPr txBox="1"/>
            <p:nvPr/>
          </p:nvSpPr>
          <p:spPr>
            <a:xfrm>
              <a:off x="531641" y="267327"/>
              <a:ext cx="1184940" cy="5813192"/>
            </a:xfrm>
            <a:prstGeom prst="rect">
              <a:avLst/>
            </a:prstGeom>
            <a:noFill/>
          </p:spPr>
          <p:txBody>
            <a:bodyPr vert="vert270" wrap="square" rtlCol="0">
              <a:spAutoFit/>
            </a:bodyPr>
            <a:lstStyle/>
            <a:p>
              <a:r>
                <a:rPr lang="en-US" sz="65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Let’s review…</a:t>
              </a:r>
              <a:endParaRPr lang="en-US" sz="6500" dirty="0">
                <a:solidFill>
                  <a:srgbClr val="0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pic>
          <p:nvPicPr>
            <p:cNvPr id="1034" name="Picture 10" descr="http://www.universitymanage.com/assets/img/icon/ex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627590">
              <a:off x="441063" y="-173382"/>
              <a:ext cx="1289154" cy="144633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4" name="Table 13"/>
          <p:cNvGraphicFramePr>
            <a:graphicFrameLocks noGrp="1"/>
          </p:cNvGraphicFramePr>
          <p:nvPr/>
        </p:nvGraphicFramePr>
        <p:xfrm>
          <a:off x="2000725" y="254352"/>
          <a:ext cx="10012599" cy="6345337"/>
        </p:xfrm>
        <a:graphic>
          <a:graphicData uri="http://schemas.openxmlformats.org/drawingml/2006/table">
            <a:tbl>
              <a:tblPr firstRow="1" bandRow="1">
                <a:tableStyleId>{5940675A-B579-460E-94D1-54222C63F5DA}</a:tableStyleId>
              </a:tblPr>
              <a:tblGrid>
                <a:gridCol w="4115846">
                  <a:extLst>
                    <a:ext uri="{9D8B030D-6E8A-4147-A177-3AD203B41FA5}">
                      <a16:colId xmlns:a16="http://schemas.microsoft.com/office/drawing/2014/main" val="20000"/>
                    </a:ext>
                  </a:extLst>
                </a:gridCol>
                <a:gridCol w="5896753">
                  <a:extLst>
                    <a:ext uri="{9D8B030D-6E8A-4147-A177-3AD203B41FA5}">
                      <a16:colId xmlns:a16="http://schemas.microsoft.com/office/drawing/2014/main" val="20001"/>
                    </a:ext>
                  </a:extLst>
                </a:gridCol>
              </a:tblGrid>
              <a:tr h="815035">
                <a:tc>
                  <a:txBody>
                    <a:bodyPr/>
                    <a:lstStyle/>
                    <a:p>
                      <a:pPr algn="ctr"/>
                      <a:r>
                        <a:rPr lang="en-US" sz="3800" b="1" dirty="0">
                          <a:solidFill>
                            <a:schemeClr val="bg1"/>
                          </a:solidFill>
                          <a:latin typeface="Tw Cen MT" panose="020B0602020104020603" pitchFamily="34" charset="0"/>
                        </a:rPr>
                        <a:t>The Noncognitive</a:t>
                      </a:r>
                      <a:r>
                        <a:rPr lang="en-US" sz="3800" b="1" baseline="0" dirty="0">
                          <a:solidFill>
                            <a:schemeClr val="bg1"/>
                          </a:solidFill>
                          <a:latin typeface="Tw Cen MT" panose="020B0602020104020603" pitchFamily="34" charset="0"/>
                        </a:rPr>
                        <a:t> Skills</a:t>
                      </a:r>
                      <a:endParaRPr lang="en-US" sz="3800" b="1" dirty="0">
                        <a:solidFill>
                          <a:schemeClr val="bg1"/>
                        </a:solidFill>
                        <a:latin typeface="Tw Cen MT" panose="020B0602020104020603"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3500" b="1" kern="1200" dirty="0">
                          <a:solidFill>
                            <a:schemeClr val="bg1"/>
                          </a:solidFill>
                          <a:effectLst/>
                          <a:latin typeface="Tw Cen MT" panose="020B0602020104020603" pitchFamily="34" charset="0"/>
                          <a:ea typeface="+mn-ea"/>
                          <a:cs typeface="+mn-cs"/>
                        </a:rPr>
                        <a:t>How will you incorporate/use these skills daily?</a:t>
                      </a:r>
                      <a:endParaRPr lang="en-US" sz="3500" b="1" dirty="0">
                        <a:solidFill>
                          <a:schemeClr val="bg1"/>
                        </a:solidFill>
                        <a:latin typeface="Tw Cen MT" panose="020B0602020104020603"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634016">
                <a:tc>
                  <a:txBody>
                    <a:bodyPr/>
                    <a:lstStyle/>
                    <a:p>
                      <a:pPr algn="ctr"/>
                      <a:r>
                        <a:rPr lang="en-US" sz="2400" dirty="0">
                          <a:effectLst>
                            <a:outerShdw blurRad="38100" dist="38100" dir="2700000" algn="tl">
                              <a:srgbClr val="000000">
                                <a:alpha val="43137"/>
                              </a:srgbClr>
                            </a:outerShdw>
                          </a:effectLst>
                          <a:latin typeface="Tw Cen MT" panose="020B0602020104020603" pitchFamily="34" charset="0"/>
                        </a:rPr>
                        <a:t>Positive Self-Concept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46386">
                <a:tc>
                  <a:txBody>
                    <a:bodyPr/>
                    <a:lstStyle/>
                    <a:p>
                      <a:pPr algn="ctr"/>
                      <a:r>
                        <a:rPr lang="en-US" sz="2400" dirty="0">
                          <a:effectLst>
                            <a:outerShdw blurRad="38100" dist="38100" dir="2700000" algn="tl">
                              <a:srgbClr val="000000">
                                <a:alpha val="43137"/>
                              </a:srgbClr>
                            </a:outerShdw>
                          </a:effectLst>
                          <a:latin typeface="Tw Cen MT" panose="020B0602020104020603" pitchFamily="34" charset="0"/>
                        </a:rPr>
                        <a:t>Long</a:t>
                      </a:r>
                      <a:r>
                        <a:rPr lang="en-US" sz="2400" baseline="0" dirty="0">
                          <a:effectLst>
                            <a:outerShdw blurRad="38100" dist="38100" dir="2700000" algn="tl">
                              <a:srgbClr val="000000">
                                <a:alpha val="43137"/>
                              </a:srgbClr>
                            </a:outerShdw>
                          </a:effectLst>
                          <a:latin typeface="Tw Cen MT" panose="020B0602020104020603" pitchFamily="34" charset="0"/>
                        </a:rPr>
                        <a:t> Range Goals</a:t>
                      </a:r>
                      <a:endParaRPr lang="en-US" sz="2400" dirty="0">
                        <a:effectLst>
                          <a:outerShdw blurRad="38100" dist="38100" dir="2700000" algn="tl">
                            <a:srgbClr val="000000">
                              <a:alpha val="43137"/>
                            </a:srgbClr>
                          </a:outerShdw>
                        </a:effectLst>
                        <a:latin typeface="Tw Cen MT" panose="020B0602020104020603"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77917">
                <a:tc>
                  <a:txBody>
                    <a:bodyPr/>
                    <a:lstStyle/>
                    <a:p>
                      <a:pPr algn="ctr"/>
                      <a:r>
                        <a:rPr lang="en-US" sz="2400" dirty="0">
                          <a:effectLst>
                            <a:outerShdw blurRad="38100" dist="38100" dir="2700000" algn="tl">
                              <a:srgbClr val="000000">
                                <a:alpha val="43137"/>
                              </a:srgbClr>
                            </a:outerShdw>
                          </a:effectLst>
                          <a:latin typeface="Tw Cen MT" panose="020B0602020104020603" pitchFamily="34" charset="0"/>
                        </a:rPr>
                        <a:t>Ability</a:t>
                      </a:r>
                      <a:r>
                        <a:rPr lang="en-US" sz="2400" baseline="0" dirty="0">
                          <a:effectLst>
                            <a:outerShdw blurRad="38100" dist="38100" dir="2700000" algn="tl">
                              <a:srgbClr val="000000">
                                <a:alpha val="43137"/>
                              </a:srgbClr>
                            </a:outerShdw>
                          </a:effectLst>
                          <a:latin typeface="Tw Cen MT" panose="020B0602020104020603" pitchFamily="34" charset="0"/>
                        </a:rPr>
                        <a:t> to Navigate Systems</a:t>
                      </a:r>
                      <a:endParaRPr lang="en-US" sz="2400" dirty="0">
                        <a:effectLst>
                          <a:outerShdw blurRad="38100" dist="38100" dir="2700000" algn="tl">
                            <a:srgbClr val="000000">
                              <a:alpha val="43137"/>
                            </a:srgbClr>
                          </a:outerShdw>
                        </a:effectLst>
                        <a:latin typeface="Tw Cen MT" panose="020B0602020104020603"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0621">
                <a:tc>
                  <a:txBody>
                    <a:bodyPr/>
                    <a:lstStyle/>
                    <a:p>
                      <a:pPr algn="ctr"/>
                      <a:r>
                        <a:rPr lang="en-US" sz="2400" dirty="0">
                          <a:effectLst>
                            <a:outerShdw blurRad="38100" dist="38100" dir="2700000" algn="tl">
                              <a:srgbClr val="000000">
                                <a:alpha val="43137"/>
                              </a:srgbClr>
                            </a:outerShdw>
                          </a:effectLst>
                          <a:latin typeface="Tw Cen MT" panose="020B0602020104020603" pitchFamily="34" charset="0"/>
                        </a:rPr>
                        <a:t>Realistic</a:t>
                      </a:r>
                      <a:r>
                        <a:rPr lang="en-US" sz="2400" baseline="0" dirty="0">
                          <a:effectLst>
                            <a:outerShdw blurRad="38100" dist="38100" dir="2700000" algn="tl">
                              <a:srgbClr val="000000">
                                <a:alpha val="43137"/>
                              </a:srgbClr>
                            </a:outerShdw>
                          </a:effectLst>
                          <a:latin typeface="Tw Cen MT" panose="020B0602020104020603" pitchFamily="34" charset="0"/>
                        </a:rPr>
                        <a:t> Self-Appraisal</a:t>
                      </a:r>
                      <a:endParaRPr lang="en-US" sz="2400" dirty="0">
                        <a:effectLst>
                          <a:outerShdw blurRad="38100" dist="38100" dir="2700000" algn="tl">
                            <a:srgbClr val="000000">
                              <a:alpha val="43137"/>
                            </a:srgbClr>
                          </a:outerShdw>
                        </a:effectLst>
                        <a:latin typeface="Tw Cen MT" panose="020B0602020104020603"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83324">
                <a:tc>
                  <a:txBody>
                    <a:bodyPr/>
                    <a:lstStyle/>
                    <a:p>
                      <a:pPr algn="ctr"/>
                      <a:r>
                        <a:rPr lang="en-US" sz="2400" dirty="0">
                          <a:effectLst>
                            <a:outerShdw blurRad="38100" dist="38100" dir="2700000" algn="tl">
                              <a:srgbClr val="000000">
                                <a:alpha val="43137"/>
                              </a:srgbClr>
                            </a:outerShdw>
                          </a:effectLst>
                          <a:latin typeface="Tw Cen MT" panose="020B0602020104020603" pitchFamily="34" charset="0"/>
                        </a:rPr>
                        <a:t>Strong</a:t>
                      </a:r>
                      <a:r>
                        <a:rPr lang="en-US" sz="2400" baseline="0" dirty="0">
                          <a:effectLst>
                            <a:outerShdw blurRad="38100" dist="38100" dir="2700000" algn="tl">
                              <a:srgbClr val="000000">
                                <a:alpha val="43137"/>
                              </a:srgbClr>
                            </a:outerShdw>
                          </a:effectLst>
                          <a:latin typeface="Tw Cen MT" panose="020B0602020104020603" pitchFamily="34" charset="0"/>
                        </a:rPr>
                        <a:t> Support Person/Network</a:t>
                      </a:r>
                      <a:endParaRPr lang="en-US" sz="2400" dirty="0">
                        <a:effectLst>
                          <a:outerShdw blurRad="38100" dist="38100" dir="2700000" algn="tl">
                            <a:srgbClr val="000000">
                              <a:alpha val="43137"/>
                            </a:srgbClr>
                          </a:outerShdw>
                        </a:effectLst>
                        <a:latin typeface="Tw Cen MT" panose="020B0602020104020603"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46386">
                <a:tc>
                  <a:txBody>
                    <a:bodyPr/>
                    <a:lstStyle/>
                    <a:p>
                      <a:pPr algn="ctr"/>
                      <a:r>
                        <a:rPr lang="en-US" sz="2400" dirty="0">
                          <a:effectLst>
                            <a:outerShdw blurRad="38100" dist="38100" dir="2700000" algn="tl">
                              <a:srgbClr val="000000">
                                <a:alpha val="43137"/>
                              </a:srgbClr>
                            </a:outerShdw>
                          </a:effectLst>
                          <a:latin typeface="Tw Cen MT" panose="020B0602020104020603" pitchFamily="34" charset="0"/>
                        </a:rPr>
                        <a:t>Leadership</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46386">
                <a:tc>
                  <a:txBody>
                    <a:bodyPr/>
                    <a:lstStyle/>
                    <a:p>
                      <a:pPr algn="ctr"/>
                      <a:r>
                        <a:rPr lang="en-US" sz="2400" dirty="0">
                          <a:effectLst>
                            <a:outerShdw blurRad="38100" dist="38100" dir="2700000" algn="tl">
                              <a:srgbClr val="000000">
                                <a:alpha val="43137"/>
                              </a:srgbClr>
                            </a:outerShdw>
                          </a:effectLst>
                          <a:latin typeface="Tw Cen MT" panose="020B0602020104020603" pitchFamily="34" charset="0"/>
                        </a:rPr>
                        <a:t>Community Involvement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630621">
                <a:tc>
                  <a:txBody>
                    <a:bodyPr/>
                    <a:lstStyle/>
                    <a:p>
                      <a:pPr algn="ctr"/>
                      <a:r>
                        <a:rPr lang="en-US" sz="2400" dirty="0">
                          <a:effectLst>
                            <a:outerShdw blurRad="38100" dist="38100" dir="2700000" algn="tl">
                              <a:srgbClr val="000000">
                                <a:alpha val="43137"/>
                              </a:srgbClr>
                            </a:outerShdw>
                          </a:effectLst>
                          <a:latin typeface="Tw Cen MT" panose="020B0602020104020603" pitchFamily="34" charset="0"/>
                        </a:rPr>
                        <a:t>Non-Traditional Knowledge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9503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br>
              <a:rPr lang="en-US" altLang="en-US" dirty="0">
                <a:solidFill>
                  <a:srgbClr val="514843"/>
                </a:solidFill>
                <a:latin typeface="Arial" pitchFamily="34" charset="0"/>
                <a:cs typeface="Arial" pitchFamily="34" charset="0"/>
              </a:rPr>
            </a:br>
            <a:endParaRPr lang="en-US" altLang="en-US"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sz="1200" dirty="0">
              <a:solidFill>
                <a:srgbClr val="514843"/>
              </a:solidFill>
              <a:latin typeface="Arial" pitchFamily="34" charset="0"/>
              <a:cs typeface="Arial" pitchFamily="34" charset="0"/>
            </a:endParaRPr>
          </a:p>
          <a:p>
            <a:pPr defTabSz="914400" eaLnBrk="0" fontAlgn="base" hangingPunct="0">
              <a:spcBef>
                <a:spcPct val="0"/>
              </a:spcBef>
              <a:spcAft>
                <a:spcPct val="0"/>
              </a:spcAft>
            </a:pPr>
            <a:endParaRPr lang="en-US" altLang="en-US" dirty="0">
              <a:solidFill>
                <a:srgbClr val="514843"/>
              </a:solidFill>
              <a:latin typeface="Arial" pitchFamily="34" charset="0"/>
              <a:cs typeface="Arial" pitchFamily="34" charset="0"/>
            </a:endParaRPr>
          </a:p>
        </p:txBody>
      </p:sp>
      <p:sp>
        <p:nvSpPr>
          <p:cNvPr id="4" name="TextBox 3"/>
          <p:cNvSpPr txBox="1"/>
          <p:nvPr/>
        </p:nvSpPr>
        <p:spPr>
          <a:xfrm>
            <a:off x="197575" y="132632"/>
            <a:ext cx="11832507" cy="923330"/>
          </a:xfrm>
          <a:prstGeom prst="rect">
            <a:avLst/>
          </a:prstGeom>
          <a:noFill/>
        </p:spPr>
        <p:txBody>
          <a:bodyPr vert="horz" wrap="square" rtlCol="0">
            <a:spAutoFit/>
          </a:bodyPr>
          <a:lstStyle/>
          <a:p>
            <a:pPr algn="ctr"/>
            <a:r>
              <a:rPr lang="en-US" sz="54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r>
              <a:rPr lang="en-US" sz="5000" dirty="0">
                <a:solidFill>
                  <a:srgbClr val="0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Let’s Create a Daily Schedule</a:t>
            </a:r>
            <a:endParaRPr lang="en-US" sz="5000" dirty="0">
              <a:solidFill>
                <a:srgbClr val="0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grpSp>
        <p:nvGrpSpPr>
          <p:cNvPr id="8" name="Group 7"/>
          <p:cNvGrpSpPr/>
          <p:nvPr/>
        </p:nvGrpSpPr>
        <p:grpSpPr>
          <a:xfrm>
            <a:off x="164430" y="928677"/>
            <a:ext cx="11872430" cy="5778453"/>
            <a:chOff x="164430" y="928677"/>
            <a:chExt cx="11872430" cy="5778453"/>
          </a:xfrm>
        </p:grpSpPr>
        <p:sp>
          <p:nvSpPr>
            <p:cNvPr id="6" name="TextBox 5"/>
            <p:cNvSpPr txBox="1"/>
            <p:nvPr/>
          </p:nvSpPr>
          <p:spPr>
            <a:xfrm>
              <a:off x="523195" y="928677"/>
              <a:ext cx="840308" cy="861774"/>
            </a:xfrm>
            <a:prstGeom prst="rect">
              <a:avLst/>
            </a:prstGeom>
            <a:noFill/>
          </p:spPr>
          <p:txBody>
            <a:bodyPr wrap="square" rtlCol="0">
              <a:spAutoFit/>
            </a:bodyPr>
            <a:lstStyle/>
            <a:p>
              <a:pPr algn="ctr"/>
              <a:r>
                <a:rPr lang="en-US" sz="5000" b="1" dirty="0">
                  <a:solidFill>
                    <a:sysClr val="windowText" lastClr="000000"/>
                  </a:solidFill>
                  <a:effectLst>
                    <a:outerShdw blurRad="38100" dist="38100" dir="2700000" algn="tl">
                      <a:srgbClr val="000000">
                        <a:alpha val="43137"/>
                      </a:srgbClr>
                    </a:outerShdw>
                  </a:effectLst>
                </a:rPr>
                <a:t>M</a:t>
              </a:r>
            </a:p>
          </p:txBody>
        </p:sp>
        <p:sp>
          <p:nvSpPr>
            <p:cNvPr id="22" name="TextBox 21"/>
            <p:cNvSpPr txBox="1"/>
            <p:nvPr/>
          </p:nvSpPr>
          <p:spPr>
            <a:xfrm>
              <a:off x="2215996" y="928677"/>
              <a:ext cx="840308" cy="861774"/>
            </a:xfrm>
            <a:prstGeom prst="rect">
              <a:avLst/>
            </a:prstGeom>
            <a:noFill/>
          </p:spPr>
          <p:txBody>
            <a:bodyPr wrap="square" rtlCol="0">
              <a:spAutoFit/>
            </a:bodyPr>
            <a:lstStyle/>
            <a:p>
              <a:pPr algn="ctr"/>
              <a:r>
                <a:rPr lang="en-US" sz="5000" b="1" dirty="0">
                  <a:solidFill>
                    <a:sysClr val="windowText" lastClr="000000"/>
                  </a:solidFill>
                  <a:effectLst>
                    <a:outerShdw blurRad="38100" dist="38100" dir="2700000" algn="tl">
                      <a:srgbClr val="000000">
                        <a:alpha val="43137"/>
                      </a:srgbClr>
                    </a:outerShdw>
                  </a:effectLst>
                </a:rPr>
                <a:t>T</a:t>
              </a:r>
            </a:p>
          </p:txBody>
        </p:sp>
        <p:sp>
          <p:nvSpPr>
            <p:cNvPr id="23" name="TextBox 22"/>
            <p:cNvSpPr txBox="1"/>
            <p:nvPr/>
          </p:nvSpPr>
          <p:spPr>
            <a:xfrm>
              <a:off x="3932391" y="929009"/>
              <a:ext cx="840308" cy="861774"/>
            </a:xfrm>
            <a:prstGeom prst="rect">
              <a:avLst/>
            </a:prstGeom>
            <a:noFill/>
          </p:spPr>
          <p:txBody>
            <a:bodyPr wrap="square" rtlCol="0">
              <a:spAutoFit/>
            </a:bodyPr>
            <a:lstStyle/>
            <a:p>
              <a:pPr algn="ctr"/>
              <a:r>
                <a:rPr lang="en-US" sz="5000" b="1" dirty="0">
                  <a:solidFill>
                    <a:sysClr val="windowText" lastClr="000000"/>
                  </a:solidFill>
                  <a:effectLst>
                    <a:outerShdw blurRad="38100" dist="38100" dir="2700000" algn="tl">
                      <a:srgbClr val="000000">
                        <a:alpha val="43137"/>
                      </a:srgbClr>
                    </a:outerShdw>
                  </a:effectLst>
                </a:rPr>
                <a:t>W</a:t>
              </a:r>
            </a:p>
          </p:txBody>
        </p:sp>
        <p:sp>
          <p:nvSpPr>
            <p:cNvPr id="24" name="TextBox 23"/>
            <p:cNvSpPr txBox="1"/>
            <p:nvPr/>
          </p:nvSpPr>
          <p:spPr>
            <a:xfrm>
              <a:off x="5548332" y="929341"/>
              <a:ext cx="1044939" cy="861774"/>
            </a:xfrm>
            <a:prstGeom prst="rect">
              <a:avLst/>
            </a:prstGeom>
            <a:noFill/>
          </p:spPr>
          <p:txBody>
            <a:bodyPr wrap="square" rtlCol="0">
              <a:spAutoFit/>
            </a:bodyPr>
            <a:lstStyle/>
            <a:p>
              <a:pPr algn="ctr"/>
              <a:r>
                <a:rPr lang="en-US" sz="5000" b="1" dirty="0">
                  <a:solidFill>
                    <a:sysClr val="windowText" lastClr="000000"/>
                  </a:solidFill>
                  <a:effectLst>
                    <a:outerShdw blurRad="38100" dist="38100" dir="2700000" algn="tl">
                      <a:srgbClr val="000000">
                        <a:alpha val="43137"/>
                      </a:srgbClr>
                    </a:outerShdw>
                  </a:effectLst>
                </a:rPr>
                <a:t>TH</a:t>
              </a:r>
            </a:p>
          </p:txBody>
        </p:sp>
        <p:sp>
          <p:nvSpPr>
            <p:cNvPr id="25" name="TextBox 24"/>
            <p:cNvSpPr txBox="1"/>
            <p:nvPr/>
          </p:nvSpPr>
          <p:spPr>
            <a:xfrm>
              <a:off x="7368907" y="929341"/>
              <a:ext cx="840308" cy="861774"/>
            </a:xfrm>
            <a:prstGeom prst="rect">
              <a:avLst/>
            </a:prstGeom>
            <a:noFill/>
          </p:spPr>
          <p:txBody>
            <a:bodyPr wrap="square" rtlCol="0">
              <a:spAutoFit/>
            </a:bodyPr>
            <a:lstStyle/>
            <a:p>
              <a:pPr algn="ctr"/>
              <a:r>
                <a:rPr lang="en-US" sz="5000" b="1" dirty="0">
                  <a:solidFill>
                    <a:sysClr val="windowText" lastClr="000000"/>
                  </a:solidFill>
                  <a:effectLst>
                    <a:outerShdw blurRad="38100" dist="38100" dir="2700000" algn="tl">
                      <a:srgbClr val="000000">
                        <a:alpha val="43137"/>
                      </a:srgbClr>
                    </a:outerShdw>
                  </a:effectLst>
                </a:rPr>
                <a:t>F</a:t>
              </a:r>
            </a:p>
          </p:txBody>
        </p:sp>
        <p:sp>
          <p:nvSpPr>
            <p:cNvPr id="26" name="TextBox 25"/>
            <p:cNvSpPr txBox="1"/>
            <p:nvPr/>
          </p:nvSpPr>
          <p:spPr>
            <a:xfrm>
              <a:off x="9087165" y="929341"/>
              <a:ext cx="840308" cy="861774"/>
            </a:xfrm>
            <a:prstGeom prst="rect">
              <a:avLst/>
            </a:prstGeom>
            <a:noFill/>
          </p:spPr>
          <p:txBody>
            <a:bodyPr wrap="square" rtlCol="0">
              <a:spAutoFit/>
            </a:bodyPr>
            <a:lstStyle/>
            <a:p>
              <a:pPr algn="ctr"/>
              <a:r>
                <a:rPr lang="en-US" sz="5000" b="1" dirty="0">
                  <a:solidFill>
                    <a:sysClr val="windowText" lastClr="000000"/>
                  </a:solidFill>
                  <a:effectLst>
                    <a:outerShdw blurRad="38100" dist="38100" dir="2700000" algn="tl">
                      <a:srgbClr val="000000">
                        <a:alpha val="43137"/>
                      </a:srgbClr>
                    </a:outerShdw>
                  </a:effectLst>
                </a:rPr>
                <a:t>S</a:t>
              </a:r>
            </a:p>
          </p:txBody>
        </p:sp>
        <p:sp>
          <p:nvSpPr>
            <p:cNvPr id="27" name="TextBox 26"/>
            <p:cNvSpPr txBox="1"/>
            <p:nvPr/>
          </p:nvSpPr>
          <p:spPr>
            <a:xfrm>
              <a:off x="10805423" y="929341"/>
              <a:ext cx="840308" cy="861774"/>
            </a:xfrm>
            <a:prstGeom prst="rect">
              <a:avLst/>
            </a:prstGeom>
            <a:noFill/>
          </p:spPr>
          <p:txBody>
            <a:bodyPr wrap="square" rtlCol="0">
              <a:spAutoFit/>
            </a:bodyPr>
            <a:lstStyle/>
            <a:p>
              <a:pPr algn="ctr"/>
              <a:r>
                <a:rPr lang="en-US" sz="5000" b="1" dirty="0">
                  <a:solidFill>
                    <a:sysClr val="windowText" lastClr="000000"/>
                  </a:solidFill>
                  <a:effectLst>
                    <a:outerShdw blurRad="38100" dist="38100" dir="2700000" algn="tl">
                      <a:srgbClr val="000000">
                        <a:alpha val="43137"/>
                      </a:srgbClr>
                    </a:outerShdw>
                  </a:effectLst>
                </a:rPr>
                <a:t>S</a:t>
              </a:r>
            </a:p>
          </p:txBody>
        </p:sp>
        <p:grpSp>
          <p:nvGrpSpPr>
            <p:cNvPr id="5" name="Group 4"/>
            <p:cNvGrpSpPr/>
            <p:nvPr/>
          </p:nvGrpSpPr>
          <p:grpSpPr>
            <a:xfrm>
              <a:off x="164430" y="1055962"/>
              <a:ext cx="11872430" cy="5651168"/>
              <a:chOff x="164430" y="1055962"/>
              <a:chExt cx="11872430" cy="5651168"/>
            </a:xfrm>
          </p:grpSpPr>
          <p:grpSp>
            <p:nvGrpSpPr>
              <p:cNvPr id="3" name="Group 2"/>
              <p:cNvGrpSpPr/>
              <p:nvPr/>
            </p:nvGrpSpPr>
            <p:grpSpPr>
              <a:xfrm>
                <a:off x="167198" y="1055962"/>
                <a:ext cx="11869662" cy="5651168"/>
                <a:chOff x="234925" y="2239487"/>
                <a:chExt cx="11869662" cy="4022652"/>
              </a:xfrm>
            </p:grpSpPr>
            <p:sp>
              <p:nvSpPr>
                <p:cNvPr id="2" name="Rectangle 1"/>
                <p:cNvSpPr/>
                <p:nvPr/>
              </p:nvSpPr>
              <p:spPr>
                <a:xfrm>
                  <a:off x="234925" y="2239490"/>
                  <a:ext cx="1565858" cy="4019107"/>
                </a:xfrm>
                <a:prstGeom prst="rect">
                  <a:avLst/>
                </a:prstGeom>
                <a:noFill/>
                <a:ln w="76200">
                  <a:solidFill>
                    <a:srgbClr val="009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p:cNvSpPr/>
                <p:nvPr/>
              </p:nvSpPr>
              <p:spPr>
                <a:xfrm>
                  <a:off x="1949302" y="2239491"/>
                  <a:ext cx="1565858" cy="4019107"/>
                </a:xfrm>
                <a:prstGeom prst="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Rectangle 15"/>
                <p:cNvSpPr/>
                <p:nvPr/>
              </p:nvSpPr>
              <p:spPr>
                <a:xfrm>
                  <a:off x="3665697" y="2239487"/>
                  <a:ext cx="1565858" cy="4019107"/>
                </a:xfrm>
                <a:prstGeom prst="rect">
                  <a:avLst/>
                </a:prstGeom>
                <a:noFill/>
                <a:ln w="76200">
                  <a:solidFill>
                    <a:srgbClr val="009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v</a:t>
                  </a:r>
                </a:p>
              </p:txBody>
            </p:sp>
            <p:sp>
              <p:nvSpPr>
                <p:cNvPr id="17" name="Rectangle 16"/>
                <p:cNvSpPr/>
                <p:nvPr/>
              </p:nvSpPr>
              <p:spPr>
                <a:xfrm>
                  <a:off x="5383955" y="2239489"/>
                  <a:ext cx="1565858" cy="4019107"/>
                </a:xfrm>
                <a:prstGeom prst="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v</a:t>
                  </a:r>
                </a:p>
              </p:txBody>
            </p:sp>
            <p:sp>
              <p:nvSpPr>
                <p:cNvPr id="18" name="Rectangle 17"/>
                <p:cNvSpPr/>
                <p:nvPr/>
              </p:nvSpPr>
              <p:spPr>
                <a:xfrm>
                  <a:off x="7102213" y="2239488"/>
                  <a:ext cx="1565858" cy="4019107"/>
                </a:xfrm>
                <a:prstGeom prst="rect">
                  <a:avLst/>
                </a:prstGeom>
                <a:noFill/>
                <a:ln w="76200">
                  <a:solidFill>
                    <a:srgbClr val="009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v</a:t>
                  </a:r>
                </a:p>
              </p:txBody>
            </p:sp>
            <p:sp>
              <p:nvSpPr>
                <p:cNvPr id="19" name="Rectangle 18"/>
                <p:cNvSpPr/>
                <p:nvPr/>
              </p:nvSpPr>
              <p:spPr>
                <a:xfrm>
                  <a:off x="8820471" y="2243032"/>
                  <a:ext cx="1565858" cy="4019107"/>
                </a:xfrm>
                <a:prstGeom prst="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v</a:t>
                  </a:r>
                </a:p>
              </p:txBody>
            </p:sp>
            <p:sp>
              <p:nvSpPr>
                <p:cNvPr id="21" name="Rectangle 20"/>
                <p:cNvSpPr/>
                <p:nvPr/>
              </p:nvSpPr>
              <p:spPr>
                <a:xfrm>
                  <a:off x="10538729" y="2243032"/>
                  <a:ext cx="1565858" cy="4019107"/>
                </a:xfrm>
                <a:prstGeom prst="rect">
                  <a:avLst/>
                </a:prstGeom>
                <a:noFill/>
                <a:ln w="76200">
                  <a:solidFill>
                    <a:srgbClr val="009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v</a:t>
                  </a:r>
                </a:p>
              </p:txBody>
            </p:sp>
          </p:grpSp>
          <p:sp>
            <p:nvSpPr>
              <p:cNvPr id="7" name="TextBox 6"/>
              <p:cNvSpPr txBox="1"/>
              <p:nvPr/>
            </p:nvSpPr>
            <p:spPr>
              <a:xfrm>
                <a:off x="164430" y="1656576"/>
                <a:ext cx="1552302" cy="4862870"/>
              </a:xfrm>
              <a:prstGeom prst="rect">
                <a:avLst/>
              </a:prstGeom>
              <a:noFill/>
            </p:spPr>
            <p:txBody>
              <a:bodyPr wrap="square" rtlCol="0">
                <a:spAutoFit/>
              </a:bodyPr>
              <a:lstStyle/>
              <a:p>
                <a:pPr algn="ctr"/>
                <a:r>
                  <a:rPr lang="en-US" sz="1600" b="1" dirty="0">
                    <a:solidFill>
                      <a:srgbClr val="C00000"/>
                    </a:solidFill>
                    <a:effectLst>
                      <a:outerShdw blurRad="38100" dist="38100" dir="2700000" algn="tl">
                        <a:srgbClr val="000000">
                          <a:alpha val="43137"/>
                        </a:srgbClr>
                      </a:outerShdw>
                    </a:effectLst>
                    <a:latin typeface="Tw Cen MT" panose="020B0602020104020603" pitchFamily="34" charset="0"/>
                  </a:rPr>
                  <a:t>6:30 AM</a:t>
                </a:r>
              </a:p>
              <a:p>
                <a:pPr algn="ctr"/>
                <a:r>
                  <a:rPr lang="en-US" sz="1600" b="1" dirty="0">
                    <a:solidFill>
                      <a:srgbClr val="514843"/>
                    </a:solidFill>
                    <a:latin typeface="Tw Cen MT" panose="020B0602020104020603" pitchFamily="34" charset="0"/>
                  </a:rPr>
                  <a:t>Wake-Up</a:t>
                </a:r>
              </a:p>
              <a:p>
                <a:pPr algn="ctr"/>
                <a:endParaRPr lang="en-US" sz="600" b="1" dirty="0">
                  <a:solidFill>
                    <a:srgbClr val="C00000"/>
                  </a:solidFill>
                  <a:effectLst>
                    <a:outerShdw blurRad="38100" dist="38100" dir="2700000" algn="tl">
                      <a:srgbClr val="000000">
                        <a:alpha val="43137"/>
                      </a:srgbClr>
                    </a:outerShdw>
                  </a:effectLst>
                  <a:latin typeface="Tw Cen MT" panose="020B0602020104020603" pitchFamily="34" charset="0"/>
                </a:endParaRPr>
              </a:p>
              <a:p>
                <a:pPr algn="ctr"/>
                <a:r>
                  <a:rPr lang="en-US" sz="1600" b="1" dirty="0">
                    <a:solidFill>
                      <a:srgbClr val="C00000"/>
                    </a:solidFill>
                    <a:effectLst>
                      <a:outerShdw blurRad="38100" dist="38100" dir="2700000" algn="tl">
                        <a:srgbClr val="000000">
                          <a:alpha val="43137"/>
                        </a:srgbClr>
                      </a:outerShdw>
                    </a:effectLst>
                    <a:latin typeface="Tw Cen MT" panose="020B0602020104020603" pitchFamily="34" charset="0"/>
                  </a:rPr>
                  <a:t>7:30 -3:30</a:t>
                </a:r>
              </a:p>
              <a:p>
                <a:pPr algn="ctr"/>
                <a:r>
                  <a:rPr lang="en-US" sz="1600" b="1" dirty="0">
                    <a:solidFill>
                      <a:srgbClr val="514843"/>
                    </a:solidFill>
                    <a:latin typeface="Tw Cen MT" panose="020B0602020104020603" pitchFamily="34" charset="0"/>
                  </a:rPr>
                  <a:t>School</a:t>
                </a:r>
              </a:p>
              <a:p>
                <a:pPr algn="ctr"/>
                <a:endParaRPr lang="en-US" sz="400" b="1" dirty="0">
                  <a:solidFill>
                    <a:srgbClr val="514843"/>
                  </a:solidFill>
                  <a:latin typeface="Tw Cen MT" panose="020B0602020104020603" pitchFamily="34" charset="0"/>
                </a:endParaRPr>
              </a:p>
              <a:p>
                <a:pPr algn="ctr"/>
                <a:r>
                  <a:rPr lang="en-US" sz="1600" b="1" dirty="0">
                    <a:solidFill>
                      <a:srgbClr val="C00000"/>
                    </a:solidFill>
                    <a:effectLst>
                      <a:outerShdw blurRad="38100" dist="38100" dir="2700000" algn="tl">
                        <a:srgbClr val="000000">
                          <a:alpha val="43137"/>
                        </a:srgbClr>
                      </a:outerShdw>
                    </a:effectLst>
                    <a:latin typeface="Tw Cen MT" panose="020B0602020104020603" pitchFamily="34" charset="0"/>
                  </a:rPr>
                  <a:t>3:30 -5:00</a:t>
                </a:r>
              </a:p>
              <a:p>
                <a:pPr algn="ctr"/>
                <a:r>
                  <a:rPr lang="en-US" sz="1600" b="1" dirty="0">
                    <a:solidFill>
                      <a:srgbClr val="514843"/>
                    </a:solidFill>
                    <a:latin typeface="Tw Cen MT" panose="020B0602020104020603" pitchFamily="34" charset="0"/>
                  </a:rPr>
                  <a:t>Sports </a:t>
                </a:r>
                <a:r>
                  <a:rPr lang="en-US" sz="1200" b="1" dirty="0">
                    <a:solidFill>
                      <a:srgbClr val="514843"/>
                    </a:solidFill>
                    <a:latin typeface="Tw Cen MT" panose="020B0602020104020603" pitchFamily="34" charset="0"/>
                  </a:rPr>
                  <a:t>• </a:t>
                </a:r>
                <a:r>
                  <a:rPr lang="en-US" sz="1600" b="1" dirty="0">
                    <a:solidFill>
                      <a:srgbClr val="514843"/>
                    </a:solidFill>
                    <a:latin typeface="Tw Cen MT" panose="020B0602020104020603" pitchFamily="34" charset="0"/>
                  </a:rPr>
                  <a:t>Music </a:t>
                </a:r>
                <a:r>
                  <a:rPr lang="en-US" sz="1200" b="1" dirty="0">
                    <a:solidFill>
                      <a:srgbClr val="514843"/>
                    </a:solidFill>
                    <a:latin typeface="Tw Cen MT" panose="020B0602020104020603" pitchFamily="34" charset="0"/>
                  </a:rPr>
                  <a:t>• </a:t>
                </a:r>
                <a:r>
                  <a:rPr lang="en-US" sz="1600" b="1" dirty="0">
                    <a:solidFill>
                      <a:srgbClr val="514843"/>
                    </a:solidFill>
                    <a:latin typeface="Tw Cen MT" panose="020B0602020104020603" pitchFamily="34" charset="0"/>
                  </a:rPr>
                  <a:t>Volunteer </a:t>
                </a:r>
              </a:p>
              <a:p>
                <a:pPr algn="ctr"/>
                <a:endParaRPr lang="en-US" sz="400" b="1" dirty="0">
                  <a:solidFill>
                    <a:srgbClr val="514843"/>
                  </a:solidFill>
                  <a:latin typeface="Tw Cen MT" panose="020B0602020104020603" pitchFamily="34" charset="0"/>
                </a:endParaRPr>
              </a:p>
              <a:p>
                <a:pPr algn="ctr"/>
                <a:endParaRPr lang="en-US" sz="400" b="1" dirty="0">
                  <a:solidFill>
                    <a:srgbClr val="514843"/>
                  </a:solidFill>
                  <a:latin typeface="Tw Cen MT" panose="020B0602020104020603" pitchFamily="34" charset="0"/>
                </a:endParaRPr>
              </a:p>
              <a:p>
                <a:pPr algn="ctr"/>
                <a:r>
                  <a:rPr lang="en-US" sz="1600" b="1" dirty="0">
                    <a:solidFill>
                      <a:srgbClr val="C00000"/>
                    </a:solidFill>
                    <a:effectLst>
                      <a:outerShdw blurRad="38100" dist="38100" dir="2700000" algn="tl">
                        <a:srgbClr val="000000">
                          <a:alpha val="43137"/>
                        </a:srgbClr>
                      </a:outerShdw>
                    </a:effectLst>
                    <a:latin typeface="Tw Cen MT" panose="020B0602020104020603" pitchFamily="34" charset="0"/>
                  </a:rPr>
                  <a:t>5:00 -6:00</a:t>
                </a:r>
              </a:p>
              <a:p>
                <a:pPr algn="ctr"/>
                <a:r>
                  <a:rPr lang="en-US" sz="1600" b="1" dirty="0">
                    <a:solidFill>
                      <a:srgbClr val="514843"/>
                    </a:solidFill>
                    <a:latin typeface="Tw Cen MT" panose="020B0602020104020603" pitchFamily="34" charset="0"/>
                  </a:rPr>
                  <a:t>Dinner and Chores</a:t>
                </a:r>
              </a:p>
              <a:p>
                <a:pPr algn="ctr"/>
                <a:endParaRPr lang="en-US" sz="800" b="1" dirty="0">
                  <a:solidFill>
                    <a:srgbClr val="514843"/>
                  </a:solidFill>
                  <a:latin typeface="Tw Cen MT" panose="020B0602020104020603" pitchFamily="34" charset="0"/>
                </a:endParaRPr>
              </a:p>
              <a:p>
                <a:pPr algn="ctr"/>
                <a:r>
                  <a:rPr lang="en-US" sz="1600" b="1" dirty="0">
                    <a:solidFill>
                      <a:srgbClr val="C00000"/>
                    </a:solidFill>
                    <a:effectLst>
                      <a:outerShdw blurRad="38100" dist="38100" dir="2700000" algn="tl">
                        <a:srgbClr val="000000">
                          <a:alpha val="43137"/>
                        </a:srgbClr>
                      </a:outerShdw>
                    </a:effectLst>
                    <a:latin typeface="Tw Cen MT" panose="020B0602020104020603" pitchFamily="34" charset="0"/>
                  </a:rPr>
                  <a:t>6:00 –7:30</a:t>
                </a:r>
              </a:p>
              <a:p>
                <a:pPr algn="ctr"/>
                <a:r>
                  <a:rPr lang="en-US" sz="1600" b="1" dirty="0">
                    <a:solidFill>
                      <a:srgbClr val="514843"/>
                    </a:solidFill>
                    <a:latin typeface="Tw Cen MT" panose="020B0602020104020603" pitchFamily="34" charset="0"/>
                  </a:rPr>
                  <a:t>Homework</a:t>
                </a:r>
              </a:p>
              <a:p>
                <a:pPr algn="ctr"/>
                <a:r>
                  <a:rPr lang="en-US" sz="1100" b="1" dirty="0">
                    <a:solidFill>
                      <a:srgbClr val="514843"/>
                    </a:solidFill>
                    <a:latin typeface="Tw Cen MT" panose="020B0602020104020603" pitchFamily="34" charset="0"/>
                  </a:rPr>
                  <a:t>• </a:t>
                </a:r>
                <a:r>
                  <a:rPr lang="en-US" sz="1600" b="1" dirty="0">
                    <a:solidFill>
                      <a:srgbClr val="514843"/>
                    </a:solidFill>
                    <a:latin typeface="Tw Cen MT" panose="020B0602020104020603" pitchFamily="34" charset="0"/>
                  </a:rPr>
                  <a:t>Study</a:t>
                </a:r>
              </a:p>
              <a:p>
                <a:pPr algn="ctr"/>
                <a:endParaRPr lang="en-US" sz="600" b="1" dirty="0">
                  <a:solidFill>
                    <a:srgbClr val="514843"/>
                  </a:solidFill>
                  <a:latin typeface="Tw Cen MT" panose="020B0602020104020603" pitchFamily="34" charset="0"/>
                </a:endParaRPr>
              </a:p>
              <a:p>
                <a:pPr algn="ctr"/>
                <a:r>
                  <a:rPr lang="en-US" sz="1600" b="1" dirty="0">
                    <a:solidFill>
                      <a:srgbClr val="C00000"/>
                    </a:solidFill>
                    <a:effectLst>
                      <a:outerShdw blurRad="38100" dist="38100" dir="2700000" algn="tl">
                        <a:srgbClr val="000000">
                          <a:alpha val="43137"/>
                        </a:srgbClr>
                      </a:outerShdw>
                    </a:effectLst>
                    <a:latin typeface="Tw Cen MT" panose="020B0602020104020603" pitchFamily="34" charset="0"/>
                  </a:rPr>
                  <a:t>7:30 – 9:00</a:t>
                </a:r>
              </a:p>
              <a:p>
                <a:pPr algn="ctr"/>
                <a:r>
                  <a:rPr lang="en-US" sz="1600" b="1" dirty="0">
                    <a:solidFill>
                      <a:srgbClr val="514843"/>
                    </a:solidFill>
                    <a:latin typeface="Tw Cen MT" panose="020B0602020104020603" pitchFamily="34" charset="0"/>
                  </a:rPr>
                  <a:t>Hobby </a:t>
                </a:r>
                <a:r>
                  <a:rPr lang="en-US" sz="1200" b="1" dirty="0">
                    <a:solidFill>
                      <a:srgbClr val="514843"/>
                    </a:solidFill>
                    <a:latin typeface="Tw Cen MT" panose="020B0602020104020603" pitchFamily="34" charset="0"/>
                  </a:rPr>
                  <a:t>• </a:t>
                </a:r>
                <a:r>
                  <a:rPr lang="en-US" sz="1600" b="1" dirty="0">
                    <a:solidFill>
                      <a:srgbClr val="514843"/>
                    </a:solidFill>
                    <a:latin typeface="Tw Cen MT" panose="020B0602020104020603" pitchFamily="34" charset="0"/>
                  </a:rPr>
                  <a:t>other</a:t>
                </a:r>
              </a:p>
              <a:p>
                <a:pPr algn="ctr"/>
                <a:endParaRPr lang="en-US" sz="600" b="1" dirty="0">
                  <a:solidFill>
                    <a:srgbClr val="514843"/>
                  </a:solidFill>
                  <a:latin typeface="Tw Cen MT" panose="020B0602020104020603" pitchFamily="34" charset="0"/>
                </a:endParaRPr>
              </a:p>
              <a:p>
                <a:pPr algn="ctr"/>
                <a:r>
                  <a:rPr lang="en-US" sz="1600" b="1" dirty="0">
                    <a:solidFill>
                      <a:srgbClr val="C00000"/>
                    </a:solidFill>
                    <a:effectLst>
                      <a:outerShdw blurRad="38100" dist="38100" dir="2700000" algn="tl">
                        <a:srgbClr val="000000">
                          <a:alpha val="43137"/>
                        </a:srgbClr>
                      </a:outerShdw>
                    </a:effectLst>
                    <a:latin typeface="Tw Cen MT" panose="020B0602020104020603" pitchFamily="34" charset="0"/>
                  </a:rPr>
                  <a:t>9:00</a:t>
                </a:r>
              </a:p>
              <a:p>
                <a:pPr algn="ctr"/>
                <a:r>
                  <a:rPr lang="en-US" sz="1600" b="1" dirty="0">
                    <a:solidFill>
                      <a:srgbClr val="514843"/>
                    </a:solidFill>
                    <a:latin typeface="Tw Cen MT" panose="020B0602020104020603" pitchFamily="34" charset="0"/>
                  </a:rPr>
                  <a:t>Bedtime</a:t>
                </a:r>
              </a:p>
            </p:txBody>
          </p:sp>
        </p:grpSp>
      </p:grpSp>
    </p:spTree>
    <p:extLst>
      <p:ext uri="{BB962C8B-B14F-4D97-AF65-F5344CB8AC3E}">
        <p14:creationId xmlns:p14="http://schemas.microsoft.com/office/powerpoint/2010/main" val="119342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65" y="1681605"/>
            <a:ext cx="4818380" cy="2266950"/>
          </a:xfrm>
        </p:spPr>
        <p:txBody>
          <a:bodyPr>
            <a:noAutofit/>
          </a:bodyPr>
          <a:lstStyle/>
          <a:p>
            <a:pPr algn="ctr"/>
            <a:r>
              <a:rPr lang="en-US" sz="5400" dirty="0">
                <a:latin typeface="Aharoni" panose="02010803020104030203" pitchFamily="2" charset="-79"/>
                <a:cs typeface="Aharoni" panose="02010803020104030203" pitchFamily="2" charset="-79"/>
              </a:rPr>
              <a:t>Your teacher will take the pledge!</a:t>
            </a:r>
            <a:endParaRPr lang="en-US" sz="5400" dirty="0">
              <a:latin typeface="Arial Black" panose="020B0A04020102020204" pitchFamily="34" charset="0"/>
              <a:cs typeface="Aharoni" panose="02010803020104030203" pitchFamily="2" charset="-79"/>
            </a:endParaRPr>
          </a:p>
        </p:txBody>
      </p:sp>
      <p:pic>
        <p:nvPicPr>
          <p:cNvPr id="4" name="Picture 3" descr="https://wssagwales.files.wordpress.com/2009/12/volunteer.jpg"/>
          <p:cNvPicPr/>
          <p:nvPr/>
        </p:nvPicPr>
        <p:blipFill rotWithShape="1">
          <a:blip r:embed="rId3" cstate="print">
            <a:extLst>
              <a:ext uri="{28A0092B-C50C-407E-A947-70E740481C1C}">
                <a14:useLocalDpi xmlns:a14="http://schemas.microsoft.com/office/drawing/2010/main" val="0"/>
              </a:ext>
            </a:extLst>
          </a:blip>
          <a:srcRect b="9675"/>
          <a:stretch/>
        </p:blipFill>
        <p:spPr bwMode="auto">
          <a:xfrm>
            <a:off x="805812" y="4115425"/>
            <a:ext cx="3474087" cy="1687194"/>
          </a:xfrm>
          <a:prstGeom prst="rect">
            <a:avLst/>
          </a:prstGeom>
          <a:noFill/>
          <a:ln>
            <a:noFill/>
          </a:ln>
          <a:extLst>
            <a:ext uri="{53640926-AAD7-44D8-BBD7-CCE9431645EC}">
              <a14:shadowObscured xmlns:a14="http://schemas.microsoft.com/office/drawing/2010/main"/>
            </a:ext>
          </a:extLst>
        </p:spPr>
      </p:pic>
      <p:pic>
        <p:nvPicPr>
          <p:cNvPr id="1026" name="Picture 2" descr="C:\Users\lausd_user\Downloads\ElementryTeacherIcon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9325" y="812799"/>
            <a:ext cx="1956425" cy="19564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mages.all-free-download.com/images/graphiclarge/teacher_547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3299" y="3242511"/>
            <a:ext cx="1597025" cy="26617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475" y="423111"/>
            <a:ext cx="4591050" cy="594360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757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429" y="1880168"/>
            <a:ext cx="11682453" cy="2400657"/>
          </a:xfrm>
          <a:prstGeom prst="rect">
            <a:avLst/>
          </a:prstGeom>
          <a:solidFill>
            <a:srgbClr val="003296"/>
          </a:solidFill>
        </p:spPr>
        <p:txBody>
          <a:bodyPr wrap="square" rtlCol="0">
            <a:spAutoFit/>
          </a:bodyPr>
          <a:lstStyle/>
          <a:p>
            <a:pPr algn="ctr"/>
            <a:endParaRPr lang="en-US" sz="1500" b="1" dirty="0">
              <a:solidFill>
                <a:schemeClr val="bg1"/>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endParaRPr>
          </a:p>
          <a:p>
            <a:pPr algn="ctr"/>
            <a:r>
              <a:rPr lang="en-US" sz="11000" b="1" dirty="0">
                <a:solidFill>
                  <a:schemeClr val="bg1"/>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rPr>
              <a:t>How do I prepare?</a:t>
            </a:r>
          </a:p>
          <a:p>
            <a:pPr algn="ctr"/>
            <a:endParaRPr lang="en-US" sz="2000" b="1" dirty="0">
              <a:solidFill>
                <a:schemeClr val="bg1"/>
              </a:solidFill>
              <a:effectLst>
                <a:outerShdw blurRad="38100" dist="38100" dir="2700000" algn="tl">
                  <a:srgbClr val="000000">
                    <a:alpha val="43137"/>
                  </a:srgbClr>
                </a:outerShdw>
              </a:effectLst>
              <a:latin typeface="Franklin Gothic Medium" panose="020B0603020102020204" pitchFamily="34" charset="0"/>
              <a:cs typeface="Iskoola Pota" panose="020B0502040204020203" pitchFamily="34" charset="0"/>
            </a:endParaRPr>
          </a:p>
        </p:txBody>
      </p:sp>
      <p:pic>
        <p:nvPicPr>
          <p:cNvPr id="1026"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4410"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51074" y="4728755"/>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79430" y="536131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41085" y="5375168"/>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03264" y="4766361"/>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608332" y="5652654"/>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865136" y="4752507"/>
            <a:ext cx="608807" cy="608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pbs.twimg.com/profile_images/536913427789144064/yCWYL_7W_400x400.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32912" y="5665718"/>
            <a:ext cx="608807" cy="60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33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3" y="1668905"/>
            <a:ext cx="4818380" cy="2266950"/>
          </a:xfrm>
        </p:spPr>
        <p:txBody>
          <a:bodyPr>
            <a:noAutofit/>
          </a:bodyPr>
          <a:lstStyle/>
          <a:p>
            <a:pPr algn="ctr"/>
            <a:r>
              <a:rPr lang="en-US" sz="5400" dirty="0">
                <a:latin typeface="Aharoni" panose="02010803020104030203" pitchFamily="2" charset="-79"/>
                <a:cs typeface="Aharoni" panose="02010803020104030203" pitchFamily="2" charset="-79"/>
              </a:rPr>
              <a:t>Encourage your family to take the pledge</a:t>
            </a:r>
            <a:r>
              <a:rPr lang="en-US" sz="5400" dirty="0">
                <a:latin typeface="Arial Black" panose="020B0A04020102020204" pitchFamily="34" charset="0"/>
                <a:cs typeface="Aharoni" panose="02010803020104030203" pitchFamily="2" charset="-79"/>
              </a:rPr>
              <a:t>!</a:t>
            </a:r>
          </a:p>
        </p:txBody>
      </p:sp>
      <p:pic>
        <p:nvPicPr>
          <p:cNvPr id="4" name="Picture 3" descr="https://wssagwales.files.wordpress.com/2009/12/volunteer.jpg"/>
          <p:cNvPicPr/>
          <p:nvPr/>
        </p:nvPicPr>
        <p:blipFill rotWithShape="1">
          <a:blip r:embed="rId3" cstate="print">
            <a:extLst>
              <a:ext uri="{28A0092B-C50C-407E-A947-70E740481C1C}">
                <a14:useLocalDpi xmlns:a14="http://schemas.microsoft.com/office/drawing/2010/main" val="0"/>
              </a:ext>
            </a:extLst>
          </a:blip>
          <a:srcRect b="9675"/>
          <a:stretch/>
        </p:blipFill>
        <p:spPr bwMode="auto">
          <a:xfrm>
            <a:off x="805812" y="4115425"/>
            <a:ext cx="3474087" cy="1687194"/>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5801" y="2141172"/>
            <a:ext cx="2507392" cy="2149193"/>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3312" y="415418"/>
            <a:ext cx="4524375" cy="582930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533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l="41988" t="60068" r="38737" b="10427"/>
          <a:stretch/>
        </p:blipFill>
        <p:spPr>
          <a:xfrm>
            <a:off x="1028700" y="3166679"/>
            <a:ext cx="1282700" cy="1963465"/>
          </a:xfrm>
          <a:prstGeom prst="rect">
            <a:avLst/>
          </a:prstGeom>
        </p:spPr>
      </p:pic>
      <p:sp>
        <p:nvSpPr>
          <p:cNvPr id="2" name="Title 1"/>
          <p:cNvSpPr>
            <a:spLocks noGrp="1"/>
          </p:cNvSpPr>
          <p:nvPr>
            <p:ph type="title"/>
          </p:nvPr>
        </p:nvSpPr>
        <p:spPr>
          <a:xfrm>
            <a:off x="7283764" y="1626804"/>
            <a:ext cx="4818380" cy="2266950"/>
          </a:xfrm>
        </p:spPr>
        <p:txBody>
          <a:bodyPr>
            <a:noAutofit/>
          </a:bodyPr>
          <a:lstStyle/>
          <a:p>
            <a:pPr algn="ctr"/>
            <a:r>
              <a:rPr lang="en-US" sz="5400" dirty="0">
                <a:latin typeface="Aharoni" panose="02010803020104030203" pitchFamily="2" charset="-79"/>
                <a:cs typeface="Aharoni" panose="02010803020104030203" pitchFamily="2" charset="-79"/>
              </a:rPr>
              <a:t>Now you take the pledge!</a:t>
            </a:r>
            <a:endParaRPr lang="en-US" sz="5400" dirty="0">
              <a:latin typeface="Arial Black" panose="020B0A04020102020204" pitchFamily="34" charset="0"/>
              <a:cs typeface="Aharoni" panose="02010803020104030203" pitchFamily="2" charset="-79"/>
            </a:endParaRPr>
          </a:p>
        </p:txBody>
      </p:sp>
      <p:pic>
        <p:nvPicPr>
          <p:cNvPr id="4" name="Picture 3" descr="https://wssagwales.files.wordpress.com/2009/12/volunteer.jpg"/>
          <p:cNvPicPr/>
          <p:nvPr/>
        </p:nvPicPr>
        <p:blipFill rotWithShape="1">
          <a:blip r:embed="rId5" cstate="print">
            <a:extLst>
              <a:ext uri="{28A0092B-C50C-407E-A947-70E740481C1C}">
                <a14:useLocalDpi xmlns:a14="http://schemas.microsoft.com/office/drawing/2010/main" val="0"/>
              </a:ext>
            </a:extLst>
          </a:blip>
          <a:srcRect b="9675"/>
          <a:stretch/>
        </p:blipFill>
        <p:spPr bwMode="auto">
          <a:xfrm>
            <a:off x="7955911" y="4426247"/>
            <a:ext cx="3474087" cy="1687194"/>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688" t="16714" r="57874" b="49775"/>
          <a:stretch/>
        </p:blipFill>
        <p:spPr>
          <a:xfrm>
            <a:off x="372248" y="1057322"/>
            <a:ext cx="1160503" cy="2109357"/>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8775" y="455229"/>
            <a:ext cx="4514850" cy="590550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9574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28582" y="722918"/>
            <a:ext cx="5936086" cy="1477233"/>
          </a:xfrm>
        </p:spPr>
        <p:txBody>
          <a:bodyPr>
            <a:noAutofit/>
          </a:bodyPr>
          <a:lstStyle/>
          <a:p>
            <a:pPr algn="ctr"/>
            <a:r>
              <a:rPr lang="en-US" sz="12000" b="1" dirty="0">
                <a:solidFill>
                  <a:srgbClr val="C00000"/>
                </a:solidFill>
                <a:effectLst>
                  <a:outerShdw blurRad="38100" dist="38100" dir="2700000" algn="tl">
                    <a:srgbClr val="000000">
                      <a:alpha val="43137"/>
                    </a:srgbClr>
                  </a:outerShdw>
                </a:effectLst>
                <a:latin typeface="Tw Cen MT" panose="020B0602020104020603" pitchFamily="34" charset="0"/>
              </a:rPr>
              <a:t>C</a:t>
            </a:r>
            <a:r>
              <a:rPr lang="en-US" sz="8000" b="1" dirty="0">
                <a:solidFill>
                  <a:schemeClr val="tx2">
                    <a:lumMod val="85000"/>
                    <a:lumOff val="15000"/>
                  </a:schemeClr>
                </a:solidFill>
                <a:effectLst>
                  <a:outerShdw blurRad="38100" dist="38100" dir="2700000" algn="tl">
                    <a:srgbClr val="000000">
                      <a:alpha val="43137"/>
                    </a:srgbClr>
                  </a:outerShdw>
                </a:effectLst>
                <a:latin typeface="Tw Cen MT" panose="020B0602020104020603" pitchFamily="34" charset="0"/>
              </a:rPr>
              <a:t>ollege</a:t>
            </a:r>
            <a:r>
              <a:rPr lang="en-US" sz="8000" b="1" dirty="0">
                <a:solidFill>
                  <a:schemeClr val="tx2">
                    <a:lumMod val="85000"/>
                    <a:lumOff val="15000"/>
                  </a:schemeClr>
                </a:solidFill>
                <a:latin typeface="Tw Cen MT" panose="020B0602020104020603" pitchFamily="34" charset="0"/>
              </a:rPr>
              <a:t> </a:t>
            </a:r>
            <a:r>
              <a:rPr lang="en-US" sz="12000" b="1" dirty="0">
                <a:solidFill>
                  <a:srgbClr val="C00000"/>
                </a:solidFill>
                <a:effectLst>
                  <a:outerShdw blurRad="38100" dist="38100" dir="2700000" algn="tl">
                    <a:srgbClr val="000000">
                      <a:alpha val="43137"/>
                    </a:srgbClr>
                  </a:outerShdw>
                </a:effectLst>
                <a:latin typeface="Tw Cen MT" panose="020B0602020104020603" pitchFamily="34" charset="0"/>
              </a:rPr>
              <a:t>B</a:t>
            </a:r>
            <a:r>
              <a:rPr lang="en-US" sz="8000" b="1" dirty="0">
                <a:solidFill>
                  <a:schemeClr val="tx2">
                    <a:lumMod val="85000"/>
                    <a:lumOff val="15000"/>
                  </a:schemeClr>
                </a:solidFill>
                <a:effectLst>
                  <a:outerShdw blurRad="38100" dist="38100" dir="2700000" algn="tl">
                    <a:srgbClr val="000000">
                      <a:alpha val="43137"/>
                    </a:srgbClr>
                  </a:outerShdw>
                </a:effectLst>
                <a:latin typeface="Tw Cen MT" panose="020B0602020104020603" pitchFamily="34" charset="0"/>
              </a:rPr>
              <a:t>ox</a:t>
            </a:r>
          </a:p>
        </p:txBody>
      </p:sp>
      <p:sp>
        <p:nvSpPr>
          <p:cNvPr id="5" name="TextBox 4"/>
          <p:cNvSpPr txBox="1"/>
          <p:nvPr/>
        </p:nvSpPr>
        <p:spPr>
          <a:xfrm>
            <a:off x="535250" y="2269175"/>
            <a:ext cx="6652487" cy="2769989"/>
          </a:xfrm>
          <a:prstGeom prst="rect">
            <a:avLst/>
          </a:prstGeom>
          <a:noFill/>
        </p:spPr>
        <p:txBody>
          <a:bodyPr wrap="square" rtlCol="0">
            <a:spAutoFit/>
          </a:bodyPr>
          <a:lstStyle/>
          <a:p>
            <a:pPr marL="285750" indent="-285750">
              <a:buFont typeface="Wingdings" panose="05000000000000000000" pitchFamily="2" charset="2"/>
              <a:buChar char="§"/>
            </a:pPr>
            <a:r>
              <a:rPr lang="en-US" sz="4000" dirty="0">
                <a:solidFill>
                  <a:srgbClr val="514843"/>
                </a:solidFill>
                <a:effectLst>
                  <a:outerShdw blurRad="38100" dist="38100" dir="2700000" algn="tl">
                    <a:srgbClr val="000000">
                      <a:alpha val="43137"/>
                    </a:srgbClr>
                  </a:outerShdw>
                </a:effectLst>
                <a:latin typeface="Tw Cen MT" panose="020B0602020104020603" pitchFamily="34" charset="0"/>
              </a:rPr>
              <a:t>What can be in your college box</a:t>
            </a:r>
            <a:r>
              <a:rPr lang="en-US" sz="4000" dirty="0">
                <a:solidFill>
                  <a:srgbClr val="5148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en-US" sz="1400" dirty="0">
              <a:solidFill>
                <a:srgbClr val="5148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4000" dirty="0">
                <a:solidFill>
                  <a:srgbClr val="514843"/>
                </a:solidFill>
                <a:effectLst>
                  <a:outerShdw blurRad="38100" dist="38100" dir="2700000" algn="tl">
                    <a:srgbClr val="000000">
                      <a:alpha val="43137"/>
                    </a:srgbClr>
                  </a:outerShdw>
                </a:effectLst>
                <a:latin typeface="Tw Cen MT" panose="020B0602020104020603" pitchFamily="34" charset="0"/>
                <a:cs typeface="Arial" panose="020B0604020202020204" pitchFamily="34" charset="0"/>
              </a:rPr>
              <a:t>When do you think you should you start one</a:t>
            </a:r>
            <a:r>
              <a:rPr lang="en-US" sz="4000" dirty="0">
                <a:solidFill>
                  <a:srgbClr val="51484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1026" name="Picture 2" descr="http://www.ikea.com/gb/en/images/products/drona-box-blue__0162140_PE317380_S4.JPG"/>
          <p:cNvPicPr>
            <a:picLocks noChangeAspect="1" noChangeArrowheads="1"/>
          </p:cNvPicPr>
          <p:nvPr/>
        </p:nvPicPr>
        <p:blipFill rotWithShape="1">
          <a:blip r:embed="rId3">
            <a:extLst>
              <a:ext uri="{28A0092B-C50C-407E-A947-70E740481C1C}">
                <a14:useLocalDpi xmlns:a14="http://schemas.microsoft.com/office/drawing/2010/main" val="0"/>
              </a:ext>
            </a:extLst>
          </a:blip>
          <a:srcRect l="4216" t="10400" r="4506" b="10066"/>
          <a:stretch/>
        </p:blipFill>
        <p:spPr bwMode="auto">
          <a:xfrm>
            <a:off x="7187737" y="3533161"/>
            <a:ext cx="4620635" cy="269468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434467" y="1900152"/>
            <a:ext cx="1889792" cy="1633009"/>
            <a:chOff x="7995041" y="314324"/>
            <a:chExt cx="1889792" cy="1633009"/>
          </a:xfrm>
        </p:grpSpPr>
        <p:pic>
          <p:nvPicPr>
            <p:cNvPr id="7" name="Picture 4" descr="http://azwildlife.org/ht/a/GetImageAction/i/301272"/>
            <p:cNvPicPr>
              <a:picLocks noChangeAspect="1" noChangeArrowheads="1"/>
            </p:cNvPicPr>
            <p:nvPr/>
          </p:nvPicPr>
          <p:blipFill rotWithShape="1">
            <a:blip r:embed="rId4">
              <a:extLst>
                <a:ext uri="{28A0092B-C50C-407E-A947-70E740481C1C}">
                  <a14:useLocalDpi xmlns:a14="http://schemas.microsoft.com/office/drawing/2010/main" val="0"/>
                </a:ext>
              </a:extLst>
            </a:blip>
            <a:srcRect l="13358" r="10705" b="2032"/>
            <a:stretch/>
          </p:blipFill>
          <p:spPr bwMode="auto">
            <a:xfrm>
              <a:off x="8619067" y="314324"/>
              <a:ext cx="1265766" cy="16330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teamusa.org/~/media/USA_Canoe_Kayak/Images/Misc/awards%20pic.jpg"/>
            <p:cNvPicPr>
              <a:picLocks noChangeAspect="1" noChangeArrowheads="1"/>
            </p:cNvPicPr>
            <p:nvPr/>
          </p:nvPicPr>
          <p:blipFill rotWithShape="1">
            <a:blip r:embed="rId5">
              <a:extLst>
                <a:ext uri="{28A0092B-C50C-407E-A947-70E740481C1C}">
                  <a14:useLocalDpi xmlns:a14="http://schemas.microsoft.com/office/drawing/2010/main" val="0"/>
                </a:ext>
              </a:extLst>
            </a:blip>
            <a:srcRect l="33111" r="33778"/>
            <a:stretch/>
          </p:blipFill>
          <p:spPr bwMode="auto">
            <a:xfrm>
              <a:off x="7995041" y="614323"/>
              <a:ext cx="624026" cy="1245659"/>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http://www.little-linguist.co.uk/user/products/large/Merit-Cert-Eng-Land-WD-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9834" y="2150714"/>
            <a:ext cx="1856553" cy="12950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5943" y="1820526"/>
            <a:ext cx="2110444" cy="1625284"/>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6" name="Picture 8" descr="http://www.blog.thesietch.org/wp-content/uploads/2008/03/reportcar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2683" y="1555665"/>
            <a:ext cx="2396965" cy="1977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73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par>
                          <p:cTn id="25" fill="hold">
                            <p:stCondLst>
                              <p:cond delay="0"/>
                            </p:stCondLst>
                            <p:childTnLst>
                              <p:par>
                                <p:cTn id="26" presetID="26" presetClass="entr" presetSubtype="0" fill="hold" nodeType="after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wipe(down)">
                                      <p:cBhvr>
                                        <p:cTn id="28" dur="580">
                                          <p:stCondLst>
                                            <p:cond delay="0"/>
                                          </p:stCondLst>
                                        </p:cTn>
                                        <p:tgtEl>
                                          <p:spTgt spid="2056"/>
                                        </p:tgtEl>
                                      </p:cBhvr>
                                    </p:animEffect>
                                    <p:anim calcmode="lin" valueType="num">
                                      <p:cBhvr>
                                        <p:cTn id="29" dur="1822" tmFilter="0,0; 0.14,0.36; 0.43,0.73; 0.71,0.91; 1.0,1.0">
                                          <p:stCondLst>
                                            <p:cond delay="0"/>
                                          </p:stCondLst>
                                        </p:cTn>
                                        <p:tgtEl>
                                          <p:spTgt spid="205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6"/>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6"/>
                                        </p:tgtEl>
                                      </p:cBhvr>
                                      <p:to x="100000" y="60000"/>
                                    </p:animScale>
                                    <p:animScale>
                                      <p:cBhvr>
                                        <p:cTn id="35" dur="166" decel="50000">
                                          <p:stCondLst>
                                            <p:cond delay="676"/>
                                          </p:stCondLst>
                                        </p:cTn>
                                        <p:tgtEl>
                                          <p:spTgt spid="2056"/>
                                        </p:tgtEl>
                                      </p:cBhvr>
                                      <p:to x="100000" y="100000"/>
                                    </p:animScale>
                                    <p:animScale>
                                      <p:cBhvr>
                                        <p:cTn id="36" dur="26">
                                          <p:stCondLst>
                                            <p:cond delay="1312"/>
                                          </p:stCondLst>
                                        </p:cTn>
                                        <p:tgtEl>
                                          <p:spTgt spid="2056"/>
                                        </p:tgtEl>
                                      </p:cBhvr>
                                      <p:to x="100000" y="80000"/>
                                    </p:animScale>
                                    <p:animScale>
                                      <p:cBhvr>
                                        <p:cTn id="37" dur="166" decel="50000">
                                          <p:stCondLst>
                                            <p:cond delay="1338"/>
                                          </p:stCondLst>
                                        </p:cTn>
                                        <p:tgtEl>
                                          <p:spTgt spid="2056"/>
                                        </p:tgtEl>
                                      </p:cBhvr>
                                      <p:to x="100000" y="100000"/>
                                    </p:animScale>
                                    <p:animScale>
                                      <p:cBhvr>
                                        <p:cTn id="38" dur="26">
                                          <p:stCondLst>
                                            <p:cond delay="1642"/>
                                          </p:stCondLst>
                                        </p:cTn>
                                        <p:tgtEl>
                                          <p:spTgt spid="2056"/>
                                        </p:tgtEl>
                                      </p:cBhvr>
                                      <p:to x="100000" y="90000"/>
                                    </p:animScale>
                                    <p:animScale>
                                      <p:cBhvr>
                                        <p:cTn id="39" dur="166" decel="50000">
                                          <p:stCondLst>
                                            <p:cond delay="1668"/>
                                          </p:stCondLst>
                                        </p:cTn>
                                        <p:tgtEl>
                                          <p:spTgt spid="2056"/>
                                        </p:tgtEl>
                                      </p:cBhvr>
                                      <p:to x="100000" y="100000"/>
                                    </p:animScale>
                                    <p:animScale>
                                      <p:cBhvr>
                                        <p:cTn id="40" dur="26">
                                          <p:stCondLst>
                                            <p:cond delay="1808"/>
                                          </p:stCondLst>
                                        </p:cTn>
                                        <p:tgtEl>
                                          <p:spTgt spid="2056"/>
                                        </p:tgtEl>
                                      </p:cBhvr>
                                      <p:to x="100000" y="95000"/>
                                    </p:animScale>
                                    <p:animScale>
                                      <p:cBhvr>
                                        <p:cTn id="41" dur="166" decel="50000">
                                          <p:stCondLst>
                                            <p:cond delay="1834"/>
                                          </p:stCondLst>
                                        </p:cTn>
                                        <p:tgtEl>
                                          <p:spTgt spid="2056"/>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2056"/>
                                        </p:tgtEl>
                                        <p:attrNameLst>
                                          <p:attrName>style.visibility</p:attrName>
                                        </p:attrNameLst>
                                      </p:cBhvr>
                                      <p:to>
                                        <p:strVal val="hidden"/>
                                      </p:to>
                                    </p:set>
                                  </p:childTnLst>
                                </p:cTn>
                              </p:par>
                              <p:par>
                                <p:cTn id="46" presetID="26" presetClass="entr" presetSubtype="0" fill="hold" nodeType="withEffect">
                                  <p:stCondLst>
                                    <p:cond delay="0"/>
                                  </p:stCondLst>
                                  <p:childTnLst>
                                    <p:set>
                                      <p:cBhvr>
                                        <p:cTn id="47" dur="1" fill="hold">
                                          <p:stCondLst>
                                            <p:cond delay="0"/>
                                          </p:stCondLst>
                                        </p:cTn>
                                        <p:tgtEl>
                                          <p:spTgt spid="2054"/>
                                        </p:tgtEl>
                                        <p:attrNameLst>
                                          <p:attrName>style.visibility</p:attrName>
                                        </p:attrNameLst>
                                      </p:cBhvr>
                                      <p:to>
                                        <p:strVal val="visible"/>
                                      </p:to>
                                    </p:set>
                                    <p:animEffect transition="in" filter="wipe(down)">
                                      <p:cBhvr>
                                        <p:cTn id="48" dur="580">
                                          <p:stCondLst>
                                            <p:cond delay="0"/>
                                          </p:stCondLst>
                                        </p:cTn>
                                        <p:tgtEl>
                                          <p:spTgt spid="2054"/>
                                        </p:tgtEl>
                                      </p:cBhvr>
                                    </p:animEffect>
                                    <p:anim calcmode="lin" valueType="num">
                                      <p:cBhvr>
                                        <p:cTn id="49"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54" dur="26">
                                          <p:stCondLst>
                                            <p:cond delay="650"/>
                                          </p:stCondLst>
                                        </p:cTn>
                                        <p:tgtEl>
                                          <p:spTgt spid="2054"/>
                                        </p:tgtEl>
                                      </p:cBhvr>
                                      <p:to x="100000" y="60000"/>
                                    </p:animScale>
                                    <p:animScale>
                                      <p:cBhvr>
                                        <p:cTn id="55" dur="166" decel="50000">
                                          <p:stCondLst>
                                            <p:cond delay="676"/>
                                          </p:stCondLst>
                                        </p:cTn>
                                        <p:tgtEl>
                                          <p:spTgt spid="2054"/>
                                        </p:tgtEl>
                                      </p:cBhvr>
                                      <p:to x="100000" y="100000"/>
                                    </p:animScale>
                                    <p:animScale>
                                      <p:cBhvr>
                                        <p:cTn id="56" dur="26">
                                          <p:stCondLst>
                                            <p:cond delay="1312"/>
                                          </p:stCondLst>
                                        </p:cTn>
                                        <p:tgtEl>
                                          <p:spTgt spid="2054"/>
                                        </p:tgtEl>
                                      </p:cBhvr>
                                      <p:to x="100000" y="80000"/>
                                    </p:animScale>
                                    <p:animScale>
                                      <p:cBhvr>
                                        <p:cTn id="57" dur="166" decel="50000">
                                          <p:stCondLst>
                                            <p:cond delay="1338"/>
                                          </p:stCondLst>
                                        </p:cTn>
                                        <p:tgtEl>
                                          <p:spTgt spid="2054"/>
                                        </p:tgtEl>
                                      </p:cBhvr>
                                      <p:to x="100000" y="100000"/>
                                    </p:animScale>
                                    <p:animScale>
                                      <p:cBhvr>
                                        <p:cTn id="58" dur="26">
                                          <p:stCondLst>
                                            <p:cond delay="1642"/>
                                          </p:stCondLst>
                                        </p:cTn>
                                        <p:tgtEl>
                                          <p:spTgt spid="2054"/>
                                        </p:tgtEl>
                                      </p:cBhvr>
                                      <p:to x="100000" y="90000"/>
                                    </p:animScale>
                                    <p:animScale>
                                      <p:cBhvr>
                                        <p:cTn id="59" dur="166" decel="50000">
                                          <p:stCondLst>
                                            <p:cond delay="1668"/>
                                          </p:stCondLst>
                                        </p:cTn>
                                        <p:tgtEl>
                                          <p:spTgt spid="2054"/>
                                        </p:tgtEl>
                                      </p:cBhvr>
                                      <p:to x="100000" y="100000"/>
                                    </p:animScale>
                                    <p:animScale>
                                      <p:cBhvr>
                                        <p:cTn id="60" dur="26">
                                          <p:stCondLst>
                                            <p:cond delay="1808"/>
                                          </p:stCondLst>
                                        </p:cTn>
                                        <p:tgtEl>
                                          <p:spTgt spid="2054"/>
                                        </p:tgtEl>
                                      </p:cBhvr>
                                      <p:to x="100000" y="95000"/>
                                    </p:animScale>
                                    <p:animScale>
                                      <p:cBhvr>
                                        <p:cTn id="61" dur="166" decel="50000">
                                          <p:stCondLst>
                                            <p:cond delay="1834"/>
                                          </p:stCondLst>
                                        </p:cTn>
                                        <p:tgtEl>
                                          <p:spTgt spid="2054"/>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2054"/>
                                        </p:tgtEl>
                                        <p:attrNameLst>
                                          <p:attrName>style.visibility</p:attrName>
                                        </p:attrNameLst>
                                      </p:cBhvr>
                                      <p:to>
                                        <p:strVal val="hidden"/>
                                      </p:to>
                                    </p:set>
                                  </p:childTnLst>
                                </p:cTn>
                              </p:par>
                              <p:par>
                                <p:cTn id="66" presetID="26" presetClass="entr" presetSubtype="0" fill="hold" nodeType="withEffect">
                                  <p:stCondLst>
                                    <p:cond delay="0"/>
                                  </p:stCondLst>
                                  <p:childTnLst>
                                    <p:set>
                                      <p:cBhvr>
                                        <p:cTn id="67" dur="1" fill="hold">
                                          <p:stCondLst>
                                            <p:cond delay="0"/>
                                          </p:stCondLst>
                                        </p:cTn>
                                        <p:tgtEl>
                                          <p:spTgt spid="2050"/>
                                        </p:tgtEl>
                                        <p:attrNameLst>
                                          <p:attrName>style.visibility</p:attrName>
                                        </p:attrNameLst>
                                      </p:cBhvr>
                                      <p:to>
                                        <p:strVal val="visible"/>
                                      </p:to>
                                    </p:set>
                                    <p:animEffect transition="in" filter="wipe(down)">
                                      <p:cBhvr>
                                        <p:cTn id="68" dur="580">
                                          <p:stCondLst>
                                            <p:cond delay="0"/>
                                          </p:stCondLst>
                                        </p:cTn>
                                        <p:tgtEl>
                                          <p:spTgt spid="2050"/>
                                        </p:tgtEl>
                                      </p:cBhvr>
                                    </p:animEffect>
                                    <p:anim calcmode="lin" valueType="num">
                                      <p:cBhvr>
                                        <p:cTn id="6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74" dur="26">
                                          <p:stCondLst>
                                            <p:cond delay="650"/>
                                          </p:stCondLst>
                                        </p:cTn>
                                        <p:tgtEl>
                                          <p:spTgt spid="2050"/>
                                        </p:tgtEl>
                                      </p:cBhvr>
                                      <p:to x="100000" y="60000"/>
                                    </p:animScale>
                                    <p:animScale>
                                      <p:cBhvr>
                                        <p:cTn id="75" dur="166" decel="50000">
                                          <p:stCondLst>
                                            <p:cond delay="676"/>
                                          </p:stCondLst>
                                        </p:cTn>
                                        <p:tgtEl>
                                          <p:spTgt spid="2050"/>
                                        </p:tgtEl>
                                      </p:cBhvr>
                                      <p:to x="100000" y="100000"/>
                                    </p:animScale>
                                    <p:animScale>
                                      <p:cBhvr>
                                        <p:cTn id="76" dur="26">
                                          <p:stCondLst>
                                            <p:cond delay="1312"/>
                                          </p:stCondLst>
                                        </p:cTn>
                                        <p:tgtEl>
                                          <p:spTgt spid="2050"/>
                                        </p:tgtEl>
                                      </p:cBhvr>
                                      <p:to x="100000" y="80000"/>
                                    </p:animScale>
                                    <p:animScale>
                                      <p:cBhvr>
                                        <p:cTn id="77" dur="166" decel="50000">
                                          <p:stCondLst>
                                            <p:cond delay="1338"/>
                                          </p:stCondLst>
                                        </p:cTn>
                                        <p:tgtEl>
                                          <p:spTgt spid="2050"/>
                                        </p:tgtEl>
                                      </p:cBhvr>
                                      <p:to x="100000" y="100000"/>
                                    </p:animScale>
                                    <p:animScale>
                                      <p:cBhvr>
                                        <p:cTn id="78" dur="26">
                                          <p:stCondLst>
                                            <p:cond delay="1642"/>
                                          </p:stCondLst>
                                        </p:cTn>
                                        <p:tgtEl>
                                          <p:spTgt spid="2050"/>
                                        </p:tgtEl>
                                      </p:cBhvr>
                                      <p:to x="100000" y="90000"/>
                                    </p:animScale>
                                    <p:animScale>
                                      <p:cBhvr>
                                        <p:cTn id="79" dur="166" decel="50000">
                                          <p:stCondLst>
                                            <p:cond delay="1668"/>
                                          </p:stCondLst>
                                        </p:cTn>
                                        <p:tgtEl>
                                          <p:spTgt spid="2050"/>
                                        </p:tgtEl>
                                      </p:cBhvr>
                                      <p:to x="100000" y="100000"/>
                                    </p:animScale>
                                    <p:animScale>
                                      <p:cBhvr>
                                        <p:cTn id="80" dur="26">
                                          <p:stCondLst>
                                            <p:cond delay="1808"/>
                                          </p:stCondLst>
                                        </p:cTn>
                                        <p:tgtEl>
                                          <p:spTgt spid="2050"/>
                                        </p:tgtEl>
                                      </p:cBhvr>
                                      <p:to x="100000" y="95000"/>
                                    </p:animScale>
                                    <p:animScale>
                                      <p:cBhvr>
                                        <p:cTn id="81" dur="166" decel="50000">
                                          <p:stCondLst>
                                            <p:cond delay="1834"/>
                                          </p:stCondLst>
                                        </p:cTn>
                                        <p:tgtEl>
                                          <p:spTgt spid="2050"/>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995808" y="220882"/>
            <a:ext cx="6934200" cy="6172200"/>
            <a:chOff x="4995809" y="258007"/>
            <a:chExt cx="6934200" cy="6172200"/>
          </a:xfrm>
        </p:grpSpPr>
        <p:grpSp>
          <p:nvGrpSpPr>
            <p:cNvPr id="5" name="Group 4"/>
            <p:cNvGrpSpPr/>
            <p:nvPr/>
          </p:nvGrpSpPr>
          <p:grpSpPr>
            <a:xfrm>
              <a:off x="4995809" y="258007"/>
              <a:ext cx="6934200" cy="6172200"/>
              <a:chOff x="6141541" y="438010"/>
              <a:chExt cx="6934200" cy="6172200"/>
            </a:xfrm>
          </p:grpSpPr>
          <p:grpSp>
            <p:nvGrpSpPr>
              <p:cNvPr id="15" name="Group 14"/>
              <p:cNvGrpSpPr/>
              <p:nvPr/>
            </p:nvGrpSpPr>
            <p:grpSpPr>
              <a:xfrm>
                <a:off x="6141541" y="438010"/>
                <a:ext cx="6934200" cy="6172200"/>
                <a:chOff x="533400" y="228600"/>
                <a:chExt cx="7086600" cy="6400800"/>
              </a:xfrm>
            </p:grpSpPr>
            <p:sp>
              <p:nvSpPr>
                <p:cNvPr id="16" name="AutoShape 2"/>
                <p:cNvSpPr>
                  <a:spLocks noChangeArrowheads="1"/>
                </p:cNvSpPr>
                <p:nvPr/>
              </p:nvSpPr>
              <p:spPr bwMode="auto">
                <a:xfrm>
                  <a:off x="533400" y="228600"/>
                  <a:ext cx="7086600" cy="6400800"/>
                </a:xfrm>
                <a:prstGeom prst="roundRect">
                  <a:avLst>
                    <a:gd name="adj" fmla="val 16667"/>
                  </a:avLst>
                </a:prstGeom>
                <a:solidFill>
                  <a:schemeClr val="bg1"/>
                </a:solidFill>
                <a:ln w="76200">
                  <a:solidFill>
                    <a:srgbClr val="002060"/>
                  </a:solidFill>
                  <a:round/>
                  <a:headEnd/>
                  <a:tailEnd/>
                </a:ln>
              </p:spPr>
              <p:txBody>
                <a:bodyPr wrap="none" anchor="ct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endParaRPr lang="en-US" altLang="en-US" sz="2400" dirty="0">
                    <a:solidFill>
                      <a:srgbClr val="514843"/>
                    </a:solidFill>
                  </a:endParaRPr>
                </a:p>
              </p:txBody>
            </p:sp>
            <p:sp>
              <p:nvSpPr>
                <p:cNvPr id="17" name="Oval 3"/>
                <p:cNvSpPr>
                  <a:spLocks noChangeArrowheads="1"/>
                </p:cNvSpPr>
                <p:nvPr/>
              </p:nvSpPr>
              <p:spPr bwMode="auto">
                <a:xfrm>
                  <a:off x="838200" y="419100"/>
                  <a:ext cx="6477000" cy="6019800"/>
                </a:xfrm>
                <a:prstGeom prst="ellipse">
                  <a:avLst/>
                </a:prstGeom>
                <a:noFill/>
                <a:ln w="76200">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endParaRPr lang="en-US" altLang="en-US" sz="2400" dirty="0">
                    <a:solidFill>
                      <a:srgbClr val="514843"/>
                    </a:solidFill>
                  </a:endParaRPr>
                </a:p>
              </p:txBody>
            </p:sp>
            <p:sp>
              <p:nvSpPr>
                <p:cNvPr id="18" name="Oval 4"/>
                <p:cNvSpPr>
                  <a:spLocks noChangeArrowheads="1"/>
                </p:cNvSpPr>
                <p:nvPr/>
              </p:nvSpPr>
              <p:spPr bwMode="auto">
                <a:xfrm>
                  <a:off x="3038370" y="2507073"/>
                  <a:ext cx="2076658" cy="1843852"/>
                </a:xfrm>
                <a:prstGeom prst="ellipse">
                  <a:avLst/>
                </a:prstGeom>
                <a:solidFill>
                  <a:schemeClr val="bg1"/>
                </a:solidFill>
                <a:ln w="76200">
                  <a:solidFill>
                    <a:srgbClr val="002060"/>
                  </a:solidFill>
                  <a:round/>
                  <a:headEnd/>
                  <a:tailEnd/>
                </a:ln>
              </p:spPr>
              <p:txBody>
                <a:bodyPr wrap="none" anchor="ct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FontTx/>
                    <a:buNone/>
                  </a:pPr>
                  <a:endParaRPr lang="en-US" altLang="en-US" sz="2400" dirty="0">
                    <a:solidFill>
                      <a:srgbClr val="514843"/>
                    </a:solidFill>
                  </a:endParaRPr>
                </a:p>
              </p:txBody>
            </p:sp>
          </p:grpSp>
          <p:pic>
            <p:nvPicPr>
              <p:cNvPr id="1030" name="Picture 6" descr="http://sortirdumoule.com/wp-content/uploads/2011/01/Post-it-300x3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130" t="3251" r="53196" b="54284"/>
              <a:stretch/>
            </p:blipFill>
            <p:spPr bwMode="auto">
              <a:xfrm rot="20920353">
                <a:off x="11243702" y="3081625"/>
                <a:ext cx="1190847" cy="12134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ortirdumoule.com/wp-content/uploads/2011/01/Post-it-300x3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5367" t="5440" r="3615" b="51951"/>
              <a:stretch/>
            </p:blipFill>
            <p:spPr bwMode="auto">
              <a:xfrm rot="20747869">
                <a:off x="8901893" y="1080655"/>
                <a:ext cx="1172100" cy="12175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ortirdumoule.com/wp-content/uploads/2011/01/Post-it-300x300.jpg"/>
              <p:cNvPicPr>
                <a:picLocks noChangeAspect="1" noChangeArrowheads="1"/>
              </p:cNvPicPr>
              <p:nvPr/>
            </p:nvPicPr>
            <p:blipFill rotWithShape="1">
              <a:blip r:embed="rId3">
                <a:extLst>
                  <a:ext uri="{28A0092B-C50C-407E-A947-70E740481C1C}">
                    <a14:useLocalDpi xmlns:a14="http://schemas.microsoft.com/office/drawing/2010/main" val="0"/>
                  </a:ext>
                </a:extLst>
              </a:blip>
              <a:srcRect l="6740" t="50000" r="50000" b="4822"/>
              <a:stretch/>
            </p:blipFill>
            <p:spPr bwMode="auto">
              <a:xfrm rot="1540960">
                <a:off x="9183451" y="4681835"/>
                <a:ext cx="1236159" cy="1290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ortirdumoule.com/wp-content/uploads/2011/01/Post-it-300x3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6278" t="54868" r="4337" b="5132"/>
              <a:stretch/>
            </p:blipFill>
            <p:spPr bwMode="auto">
              <a:xfrm rot="525938">
                <a:off x="7089495" y="3055570"/>
                <a:ext cx="1125415" cy="114299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7475925" y="2845317"/>
              <a:ext cx="2016637" cy="923330"/>
            </a:xfrm>
            <a:prstGeom prst="rect">
              <a:avLst/>
            </a:prstGeom>
            <a:noFill/>
          </p:spPr>
          <p:txBody>
            <a:bodyPr wrap="square" rtlCol="0">
              <a:spAutoFit/>
            </a:bodyPr>
            <a:lstStyle/>
            <a:p>
              <a:pPr algn="ctr"/>
              <a:r>
                <a:rPr lang="en-US" sz="1750" b="1" dirty="0">
                  <a:solidFill>
                    <a:srgbClr val="000000"/>
                  </a:solidFill>
                  <a:effectLst>
                    <a:outerShdw blurRad="38100" dist="38100" dir="2700000" algn="tl">
                      <a:srgbClr val="000000">
                        <a:alpha val="43137"/>
                      </a:srgbClr>
                    </a:outerShdw>
                  </a:effectLst>
                  <a:latin typeface="Tw Cen MT" panose="020B0602020104020603" pitchFamily="34" charset="0"/>
                </a:rPr>
                <a:t>How do we become college and career ready?</a:t>
              </a:r>
            </a:p>
          </p:txBody>
        </p:sp>
      </p:grpSp>
      <p:sp>
        <p:nvSpPr>
          <p:cNvPr id="7" name="TextBox 6"/>
          <p:cNvSpPr txBox="1"/>
          <p:nvPr/>
        </p:nvSpPr>
        <p:spPr>
          <a:xfrm>
            <a:off x="78750" y="402505"/>
            <a:ext cx="4779909" cy="2631490"/>
          </a:xfrm>
          <a:prstGeom prst="rect">
            <a:avLst/>
          </a:prstGeom>
          <a:noFill/>
        </p:spPr>
        <p:txBody>
          <a:bodyPr wrap="square" rtlCol="0">
            <a:spAutoFit/>
          </a:bodyPr>
          <a:lstStyle/>
          <a:p>
            <a:pPr algn="ctr"/>
            <a:r>
              <a:rPr lang="en-US" sz="5500" b="1" dirty="0">
                <a:solidFill>
                  <a:srgbClr val="0070C0"/>
                </a:solidFill>
                <a:effectLst>
                  <a:outerShdw blurRad="38100" dist="38100" dir="2700000" algn="tl">
                    <a:srgbClr val="000000">
                      <a:alpha val="43137"/>
                    </a:srgbClr>
                  </a:outerShdw>
                </a:effectLst>
                <a:latin typeface="Tw Cen MT" panose="020B0602020104020603" pitchFamily="34" charset="0"/>
              </a:rPr>
              <a:t>College and Career Readiness </a:t>
            </a:r>
          </a:p>
        </p:txBody>
      </p:sp>
      <p:grpSp>
        <p:nvGrpSpPr>
          <p:cNvPr id="21" name="Group 20"/>
          <p:cNvGrpSpPr/>
          <p:nvPr/>
        </p:nvGrpSpPr>
        <p:grpSpPr>
          <a:xfrm>
            <a:off x="926717" y="3026631"/>
            <a:ext cx="3083971" cy="3566028"/>
            <a:chOff x="926717" y="3026631"/>
            <a:chExt cx="3083971" cy="3566028"/>
          </a:xfrm>
        </p:grpSpPr>
        <p:pic>
          <p:nvPicPr>
            <p:cNvPr id="22" name="Picture 6" descr="http://thumbs.dreamstime.com/x/thinking-student-pencil-book-12737861.jpg"/>
            <p:cNvPicPr>
              <a:picLocks noChangeAspect="1" noChangeArrowheads="1"/>
            </p:cNvPicPr>
            <p:nvPr/>
          </p:nvPicPr>
          <p:blipFill rotWithShape="1">
            <a:blip r:embed="rId4">
              <a:extLst>
                <a:ext uri="{28A0092B-C50C-407E-A947-70E740481C1C}">
                  <a14:useLocalDpi xmlns:a14="http://schemas.microsoft.com/office/drawing/2010/main" val="0"/>
                </a:ext>
              </a:extLst>
            </a:blip>
            <a:srcRect t="6002" b="25196"/>
            <a:stretch/>
          </p:blipFill>
          <p:spPr bwMode="auto">
            <a:xfrm>
              <a:off x="926717" y="3409941"/>
              <a:ext cx="3083971" cy="31827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www.iconsdb.com/icons/preview/orange/light-bulb-2-xx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18006">
              <a:off x="2747597" y="3026631"/>
              <a:ext cx="1171145" cy="11711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116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articulate-heroes.s3.amazonaws.com/uploads/rte/izqyharb_How-to-Write-Good-E-Learning-Objectives-for-Your-Online-Cours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7907"/>
            <a:ext cx="12191999" cy="68981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3241" y="518809"/>
            <a:ext cx="11245516" cy="5824671"/>
          </a:xfrm>
          <a:prstGeom prst="rect">
            <a:avLst/>
          </a:prstGeom>
          <a:solidFill>
            <a:schemeClr val="bg1"/>
          </a:solidFill>
          <a:ln w="38100">
            <a:solidFill>
              <a:srgbClr val="0070C0"/>
            </a:solidFill>
            <a:prstDash val="dashDot"/>
          </a:ln>
        </p:spPr>
        <p:txBody>
          <a:bodyPr wrap="square" rtlCol="0">
            <a:spAutoFit/>
          </a:bodyPr>
          <a:lstStyle/>
          <a:p>
            <a:pPr>
              <a:spcBef>
                <a:spcPts val="600"/>
              </a:spcBef>
              <a:spcAft>
                <a:spcPts val="600"/>
              </a:spcAft>
            </a:pPr>
            <a:r>
              <a:rPr lang="en-US" sz="5500" b="1" dirty="0">
                <a:solidFill>
                  <a:srgbClr val="92D050"/>
                </a:solidFill>
                <a:effectLst>
                  <a:outerShdw blurRad="38100" dist="38100" dir="2700000" algn="tl">
                    <a:srgbClr val="000000">
                      <a:alpha val="43137"/>
                    </a:srgbClr>
                  </a:outerShdw>
                </a:effectLst>
                <a:latin typeface="Tw Cen MT" panose="020B0602020104020603" pitchFamily="34" charset="0"/>
                <a:cs typeface="Aharoni" panose="02010803020104030203" pitchFamily="2" charset="-79"/>
              </a:rPr>
              <a:t>OBJECTIVES</a:t>
            </a:r>
            <a:endParaRPr lang="en-US" sz="5500" b="1" dirty="0">
              <a:solidFill>
                <a:srgbClr val="92D050"/>
              </a:solidFill>
              <a:latin typeface="Tw Cen MT" panose="020B0602020104020603" pitchFamily="34" charset="0"/>
            </a:endParaRPr>
          </a:p>
          <a:p>
            <a:pPr marL="800100" lvl="1" indent="-342900">
              <a:spcBef>
                <a:spcPts val="600"/>
              </a:spcBef>
              <a:spcAft>
                <a:spcPts val="600"/>
              </a:spcAft>
              <a:buClr>
                <a:srgbClr val="87CB3D"/>
              </a:buClr>
              <a:buFont typeface="+mj-lt"/>
              <a:buAutoNum type="arabicPeriod"/>
            </a:pPr>
            <a:r>
              <a:rPr lang="en-US" sz="2750" dirty="0">
                <a:solidFill>
                  <a:schemeClr val="accent1"/>
                </a:solidFill>
                <a:latin typeface="Tw Cen MT" panose="020B0602020104020603" pitchFamily="34" charset="0"/>
              </a:rPr>
              <a:t>Understand the benefits of being college and career ready</a:t>
            </a:r>
          </a:p>
          <a:p>
            <a:pPr marL="800100" lvl="1" indent="-342900">
              <a:spcBef>
                <a:spcPts val="600"/>
              </a:spcBef>
              <a:spcAft>
                <a:spcPts val="600"/>
              </a:spcAft>
              <a:buClr>
                <a:srgbClr val="87CB3D"/>
              </a:buClr>
              <a:buFont typeface="+mj-lt"/>
              <a:buAutoNum type="arabicPeriod"/>
            </a:pPr>
            <a:r>
              <a:rPr lang="en-US" sz="2750" dirty="0">
                <a:solidFill>
                  <a:schemeClr val="accent1"/>
                </a:solidFill>
                <a:latin typeface="Tw Cen MT" panose="020B0602020104020603" pitchFamily="34" charset="0"/>
              </a:rPr>
              <a:t>Increase your knowledge of the A-G subject requirements</a:t>
            </a:r>
          </a:p>
          <a:p>
            <a:pPr marL="800100" lvl="1" indent="-342900">
              <a:spcBef>
                <a:spcPts val="600"/>
              </a:spcBef>
              <a:spcAft>
                <a:spcPts val="600"/>
              </a:spcAft>
              <a:buClr>
                <a:srgbClr val="87CB3D"/>
              </a:buClr>
              <a:buFont typeface="+mj-lt"/>
              <a:buAutoNum type="arabicPeriod"/>
            </a:pPr>
            <a:r>
              <a:rPr lang="en-US" sz="2750" dirty="0">
                <a:solidFill>
                  <a:schemeClr val="accent1"/>
                </a:solidFill>
                <a:latin typeface="Tw Cen MT" panose="020B0602020104020603" pitchFamily="34" charset="0"/>
              </a:rPr>
              <a:t>Learn about the requirements for the </a:t>
            </a:r>
            <a:r>
              <a:rPr lang="en-US" sz="2750" dirty="0">
                <a:solidFill>
                  <a:schemeClr val="tx2">
                    <a:lumMod val="65000"/>
                    <a:lumOff val="35000"/>
                  </a:schemeClr>
                </a:solidFill>
                <a:effectLst>
                  <a:outerShdw blurRad="38100" dist="38100" dir="2700000" algn="tl">
                    <a:srgbClr val="000000">
                      <a:alpha val="43137"/>
                    </a:srgbClr>
                  </a:outerShdw>
                </a:effectLst>
                <a:latin typeface="Tw Cen MT" panose="020B0602020104020603" pitchFamily="34" charset="0"/>
              </a:rPr>
              <a:t>Middle School Certificate of Completion</a:t>
            </a:r>
            <a:r>
              <a:rPr lang="en-US" sz="2750" dirty="0">
                <a:solidFill>
                  <a:schemeClr val="tx2">
                    <a:lumMod val="65000"/>
                    <a:lumOff val="35000"/>
                  </a:schemeClr>
                </a:solidFill>
                <a:latin typeface="Tw Cen MT" panose="020B0602020104020603" pitchFamily="34" charset="0"/>
              </a:rPr>
              <a:t> </a:t>
            </a:r>
            <a:r>
              <a:rPr lang="en-US" sz="2750" dirty="0">
                <a:solidFill>
                  <a:schemeClr val="accent1"/>
                </a:solidFill>
                <a:latin typeface="Tw Cen MT" panose="020B0602020104020603" pitchFamily="34" charset="0"/>
              </a:rPr>
              <a:t>and </a:t>
            </a:r>
            <a:r>
              <a:rPr lang="en-US" sz="2750" dirty="0">
                <a:solidFill>
                  <a:schemeClr val="tx2">
                    <a:lumMod val="65000"/>
                    <a:lumOff val="35000"/>
                  </a:schemeClr>
                </a:solidFill>
                <a:effectLst>
                  <a:outerShdw blurRad="38100" dist="38100" dir="2700000" algn="tl">
                    <a:srgbClr val="000000">
                      <a:alpha val="43137"/>
                    </a:srgbClr>
                  </a:outerShdw>
                </a:effectLst>
                <a:latin typeface="Tw Cen MT" panose="020B0602020104020603" pitchFamily="34" charset="0"/>
              </a:rPr>
              <a:t>Culmination Activity</a:t>
            </a:r>
            <a:endParaRPr lang="en-US" sz="2750" dirty="0">
              <a:solidFill>
                <a:schemeClr val="tx2">
                  <a:lumMod val="65000"/>
                  <a:lumOff val="35000"/>
                </a:schemeClr>
              </a:solidFill>
              <a:latin typeface="Tw Cen MT" panose="020B0602020104020603" pitchFamily="34" charset="0"/>
            </a:endParaRPr>
          </a:p>
          <a:p>
            <a:pPr marL="800100" lvl="1" indent="-342900">
              <a:spcBef>
                <a:spcPts val="600"/>
              </a:spcBef>
              <a:spcAft>
                <a:spcPts val="600"/>
              </a:spcAft>
              <a:buClr>
                <a:srgbClr val="87CB3D"/>
              </a:buClr>
              <a:buFont typeface="+mj-lt"/>
              <a:buAutoNum type="arabicPeriod"/>
            </a:pPr>
            <a:r>
              <a:rPr lang="en-US" sz="2750" dirty="0">
                <a:solidFill>
                  <a:schemeClr val="accent1"/>
                </a:solidFill>
                <a:latin typeface="Tw Cen MT" panose="020B0602020104020603" pitchFamily="34" charset="0"/>
              </a:rPr>
              <a:t>Use the </a:t>
            </a:r>
            <a:r>
              <a:rPr lang="en-US" sz="2750" dirty="0">
                <a:solidFill>
                  <a:schemeClr val="tx2">
                    <a:lumMod val="65000"/>
                    <a:lumOff val="35000"/>
                  </a:schemeClr>
                </a:solidFill>
                <a:effectLst>
                  <a:outerShdw blurRad="38100" dist="38100" dir="2700000" algn="tl">
                    <a:srgbClr val="000000">
                      <a:alpha val="43137"/>
                    </a:srgbClr>
                  </a:outerShdw>
                </a:effectLst>
                <a:latin typeface="Tw Cen MT" panose="020B0602020104020603" pitchFamily="34" charset="0"/>
              </a:rPr>
              <a:t>College and Career Readiness Monitoring Tool </a:t>
            </a:r>
            <a:r>
              <a:rPr lang="en-US" sz="2750" dirty="0">
                <a:solidFill>
                  <a:schemeClr val="accent1"/>
                </a:solidFill>
                <a:latin typeface="Tw Cen MT" panose="020B0602020104020603" pitchFamily="34" charset="0"/>
              </a:rPr>
              <a:t>to track your academic progress</a:t>
            </a:r>
          </a:p>
          <a:p>
            <a:pPr marL="800100" lvl="1" indent="-342900">
              <a:spcBef>
                <a:spcPts val="600"/>
              </a:spcBef>
              <a:spcAft>
                <a:spcPts val="600"/>
              </a:spcAft>
              <a:buClr>
                <a:srgbClr val="87CB3D"/>
              </a:buClr>
              <a:buFont typeface="+mj-lt"/>
              <a:buAutoNum type="arabicPeriod"/>
            </a:pPr>
            <a:r>
              <a:rPr lang="en-US" sz="2750" dirty="0">
                <a:solidFill>
                  <a:schemeClr val="accent1"/>
                </a:solidFill>
                <a:latin typeface="Tw Cen MT" panose="020B0602020104020603" pitchFamily="34" charset="0"/>
              </a:rPr>
              <a:t>Increase your awareness of honors and advanced placement (AP) courses</a:t>
            </a:r>
          </a:p>
          <a:p>
            <a:pPr marL="800100" lvl="1" indent="-342900">
              <a:spcBef>
                <a:spcPts val="600"/>
              </a:spcBef>
              <a:spcAft>
                <a:spcPts val="600"/>
              </a:spcAft>
              <a:buClr>
                <a:srgbClr val="87CB3D"/>
              </a:buClr>
              <a:buFont typeface="+mj-lt"/>
              <a:buAutoNum type="arabicPeriod"/>
            </a:pPr>
            <a:r>
              <a:rPr lang="en-US" sz="2750" dirty="0">
                <a:solidFill>
                  <a:schemeClr val="accent1"/>
                </a:solidFill>
                <a:latin typeface="Tw Cen MT" panose="020B0602020104020603" pitchFamily="34" charset="0"/>
              </a:rPr>
              <a:t>Understand the importance of a competitive grade point average (GPA)</a:t>
            </a:r>
          </a:p>
          <a:p>
            <a:pPr marL="800100" lvl="1" indent="-342900">
              <a:spcBef>
                <a:spcPts val="600"/>
              </a:spcBef>
              <a:spcAft>
                <a:spcPts val="600"/>
              </a:spcAft>
              <a:buClr>
                <a:srgbClr val="87CB3D"/>
              </a:buClr>
              <a:buFont typeface="+mj-lt"/>
              <a:buAutoNum type="arabicPeriod"/>
            </a:pPr>
            <a:r>
              <a:rPr lang="en-US" sz="2750" dirty="0">
                <a:latin typeface="Tw Cen MT" panose="020B0602020104020603" pitchFamily="34" charset="0"/>
              </a:rPr>
              <a:t>Gain knowledge about the </a:t>
            </a:r>
            <a:r>
              <a:rPr lang="en-US" sz="2750" dirty="0" err="1">
                <a:latin typeface="Tw Cen MT" panose="020B0602020104020603" pitchFamily="34" charset="0"/>
              </a:rPr>
              <a:t>Noncognitive</a:t>
            </a:r>
            <a:r>
              <a:rPr lang="en-US" sz="2750" dirty="0">
                <a:latin typeface="Tw Cen MT" panose="020B0602020104020603" pitchFamily="34" charset="0"/>
              </a:rPr>
              <a:t> Skills</a:t>
            </a:r>
            <a:endParaRPr lang="en-US" sz="2750" dirty="0">
              <a:solidFill>
                <a:schemeClr val="accent1"/>
              </a:solidFill>
              <a:latin typeface="Tw Cen MT" panose="020B0602020104020603" pitchFamily="34" charset="0"/>
            </a:endParaRPr>
          </a:p>
        </p:txBody>
      </p:sp>
      <p:sp>
        <p:nvSpPr>
          <p:cNvPr id="2" name="TextBox 1"/>
          <p:cNvSpPr txBox="1"/>
          <p:nvPr/>
        </p:nvSpPr>
        <p:spPr>
          <a:xfrm>
            <a:off x="655699" y="1492116"/>
            <a:ext cx="386382" cy="553998"/>
          </a:xfrm>
          <a:prstGeom prst="rect">
            <a:avLst/>
          </a:prstGeom>
          <a:noFill/>
        </p:spPr>
        <p:txBody>
          <a:bodyPr wrap="square" rtlCol="0">
            <a:spAutoFit/>
          </a:bodyPr>
          <a:lstStyle/>
          <a:p>
            <a:r>
              <a:rPr lang="en-US" sz="3000" b="1" dirty="0">
                <a:solidFill>
                  <a:srgbClr val="C00000"/>
                </a:solidFill>
                <a:effectLst>
                  <a:outerShdw blurRad="38100" dist="38100" dir="2700000" algn="tl">
                    <a:srgbClr val="000000">
                      <a:alpha val="43137"/>
                    </a:srgbClr>
                  </a:outerShdw>
                </a:effectLst>
                <a:latin typeface="Magneto" panose="04030805050802020D02" pitchFamily="82" charset="0"/>
                <a:ea typeface="Tahoma" panose="020B0604030504040204" pitchFamily="34" charset="0"/>
                <a:cs typeface="Tahoma" panose="020B0604030504040204" pitchFamily="34" charset="0"/>
              </a:rPr>
              <a:t>√</a:t>
            </a:r>
          </a:p>
        </p:txBody>
      </p:sp>
      <p:sp>
        <p:nvSpPr>
          <p:cNvPr id="9" name="TextBox 8"/>
          <p:cNvSpPr txBox="1"/>
          <p:nvPr/>
        </p:nvSpPr>
        <p:spPr>
          <a:xfrm>
            <a:off x="645680" y="2081621"/>
            <a:ext cx="386382" cy="553998"/>
          </a:xfrm>
          <a:prstGeom prst="rect">
            <a:avLst/>
          </a:prstGeom>
          <a:noFill/>
        </p:spPr>
        <p:txBody>
          <a:bodyPr wrap="square" rtlCol="0">
            <a:spAutoFit/>
          </a:bodyPr>
          <a:lstStyle/>
          <a:p>
            <a:r>
              <a:rPr lang="en-US" sz="3000" b="1" dirty="0">
                <a:solidFill>
                  <a:srgbClr val="C00000"/>
                </a:solidFill>
                <a:effectLst>
                  <a:outerShdw blurRad="38100" dist="38100" dir="2700000" algn="tl">
                    <a:srgbClr val="000000">
                      <a:alpha val="43137"/>
                    </a:srgbClr>
                  </a:outerShdw>
                </a:effectLst>
                <a:latin typeface="Magneto" panose="04030805050802020D02" pitchFamily="82" charset="0"/>
                <a:ea typeface="Tahoma" panose="020B0604030504040204" pitchFamily="34" charset="0"/>
                <a:cs typeface="Tahoma" panose="020B0604030504040204" pitchFamily="34" charset="0"/>
              </a:rPr>
              <a:t>√</a:t>
            </a:r>
          </a:p>
        </p:txBody>
      </p:sp>
      <p:sp>
        <p:nvSpPr>
          <p:cNvPr id="10" name="TextBox 9"/>
          <p:cNvSpPr txBox="1"/>
          <p:nvPr/>
        </p:nvSpPr>
        <p:spPr>
          <a:xfrm>
            <a:off x="614908" y="2626978"/>
            <a:ext cx="386382" cy="553998"/>
          </a:xfrm>
          <a:prstGeom prst="rect">
            <a:avLst/>
          </a:prstGeom>
          <a:noFill/>
        </p:spPr>
        <p:txBody>
          <a:bodyPr wrap="square" rtlCol="0">
            <a:spAutoFit/>
          </a:bodyPr>
          <a:lstStyle/>
          <a:p>
            <a:r>
              <a:rPr lang="en-US" sz="3000" b="1" dirty="0">
                <a:solidFill>
                  <a:srgbClr val="C00000"/>
                </a:solidFill>
                <a:effectLst>
                  <a:outerShdw blurRad="38100" dist="38100" dir="2700000" algn="tl">
                    <a:srgbClr val="000000">
                      <a:alpha val="43137"/>
                    </a:srgbClr>
                  </a:outerShdw>
                </a:effectLst>
                <a:latin typeface="Magneto" panose="04030805050802020D02" pitchFamily="82" charset="0"/>
                <a:ea typeface="Tahoma" panose="020B0604030504040204" pitchFamily="34" charset="0"/>
                <a:cs typeface="Tahoma" panose="020B0604030504040204" pitchFamily="34" charset="0"/>
              </a:rPr>
              <a:t>√</a:t>
            </a:r>
          </a:p>
        </p:txBody>
      </p:sp>
      <p:sp>
        <p:nvSpPr>
          <p:cNvPr id="11" name="TextBox 10"/>
          <p:cNvSpPr txBox="1"/>
          <p:nvPr/>
        </p:nvSpPr>
        <p:spPr>
          <a:xfrm>
            <a:off x="646336" y="3609441"/>
            <a:ext cx="386382" cy="553998"/>
          </a:xfrm>
          <a:prstGeom prst="rect">
            <a:avLst/>
          </a:prstGeom>
          <a:noFill/>
        </p:spPr>
        <p:txBody>
          <a:bodyPr wrap="square" rtlCol="0">
            <a:spAutoFit/>
          </a:bodyPr>
          <a:lstStyle/>
          <a:p>
            <a:r>
              <a:rPr lang="en-US" sz="3000" b="1" dirty="0">
                <a:solidFill>
                  <a:srgbClr val="C00000"/>
                </a:solidFill>
                <a:effectLst>
                  <a:outerShdw blurRad="38100" dist="38100" dir="2700000" algn="tl">
                    <a:srgbClr val="000000">
                      <a:alpha val="43137"/>
                    </a:srgbClr>
                  </a:outerShdw>
                </a:effectLst>
                <a:latin typeface="Magneto" panose="04030805050802020D02" pitchFamily="82" charset="0"/>
                <a:ea typeface="Tahoma" panose="020B0604030504040204" pitchFamily="34" charset="0"/>
                <a:cs typeface="Tahoma" panose="020B0604030504040204" pitchFamily="34" charset="0"/>
              </a:rPr>
              <a:t>√</a:t>
            </a:r>
          </a:p>
        </p:txBody>
      </p:sp>
      <p:sp>
        <p:nvSpPr>
          <p:cNvPr id="12" name="TextBox 11"/>
          <p:cNvSpPr txBox="1"/>
          <p:nvPr/>
        </p:nvSpPr>
        <p:spPr>
          <a:xfrm>
            <a:off x="645680" y="4620414"/>
            <a:ext cx="386382" cy="553998"/>
          </a:xfrm>
          <a:prstGeom prst="rect">
            <a:avLst/>
          </a:prstGeom>
          <a:noFill/>
        </p:spPr>
        <p:txBody>
          <a:bodyPr wrap="square" rtlCol="0">
            <a:spAutoFit/>
          </a:bodyPr>
          <a:lstStyle/>
          <a:p>
            <a:r>
              <a:rPr lang="en-US" sz="3000" b="1" dirty="0">
                <a:solidFill>
                  <a:srgbClr val="C00000"/>
                </a:solidFill>
                <a:effectLst>
                  <a:outerShdw blurRad="38100" dist="38100" dir="2700000" algn="tl">
                    <a:srgbClr val="000000">
                      <a:alpha val="43137"/>
                    </a:srgbClr>
                  </a:outerShdw>
                </a:effectLst>
                <a:latin typeface="Magneto" panose="04030805050802020D02" pitchFamily="82" charset="0"/>
                <a:ea typeface="Tahoma" panose="020B0604030504040204" pitchFamily="34" charset="0"/>
                <a:cs typeface="Tahoma" panose="020B0604030504040204" pitchFamily="34" charset="0"/>
              </a:rPr>
              <a:t>√</a:t>
            </a:r>
          </a:p>
        </p:txBody>
      </p:sp>
      <p:sp>
        <p:nvSpPr>
          <p:cNvPr id="13" name="TextBox 12"/>
          <p:cNvSpPr txBox="1"/>
          <p:nvPr/>
        </p:nvSpPr>
        <p:spPr>
          <a:xfrm>
            <a:off x="614908" y="5227390"/>
            <a:ext cx="386382" cy="553998"/>
          </a:xfrm>
          <a:prstGeom prst="rect">
            <a:avLst/>
          </a:prstGeom>
          <a:noFill/>
        </p:spPr>
        <p:txBody>
          <a:bodyPr wrap="square" rtlCol="0">
            <a:spAutoFit/>
          </a:bodyPr>
          <a:lstStyle/>
          <a:p>
            <a:r>
              <a:rPr lang="en-US" sz="3000" b="1" dirty="0">
                <a:solidFill>
                  <a:srgbClr val="C00000"/>
                </a:solidFill>
                <a:effectLst>
                  <a:outerShdw blurRad="38100" dist="38100" dir="2700000" algn="tl">
                    <a:srgbClr val="000000">
                      <a:alpha val="43137"/>
                    </a:srgbClr>
                  </a:outerShdw>
                </a:effectLst>
                <a:latin typeface="Magneto" panose="04030805050802020D02" pitchFamily="82" charset="0"/>
                <a:ea typeface="Tahoma" panose="020B0604030504040204" pitchFamily="34" charset="0"/>
                <a:cs typeface="Tahoma" panose="020B0604030504040204" pitchFamily="34" charset="0"/>
              </a:rPr>
              <a:t>√</a:t>
            </a:r>
          </a:p>
        </p:txBody>
      </p:sp>
      <p:sp>
        <p:nvSpPr>
          <p:cNvPr id="14" name="TextBox 13"/>
          <p:cNvSpPr txBox="1"/>
          <p:nvPr/>
        </p:nvSpPr>
        <p:spPr>
          <a:xfrm>
            <a:off x="614908" y="5764107"/>
            <a:ext cx="386382" cy="553998"/>
          </a:xfrm>
          <a:prstGeom prst="rect">
            <a:avLst/>
          </a:prstGeom>
          <a:noFill/>
        </p:spPr>
        <p:txBody>
          <a:bodyPr wrap="square" rtlCol="0">
            <a:spAutoFit/>
          </a:bodyPr>
          <a:lstStyle/>
          <a:p>
            <a:r>
              <a:rPr lang="en-US" sz="3000" b="1" dirty="0">
                <a:solidFill>
                  <a:srgbClr val="C00000"/>
                </a:solidFill>
                <a:effectLst>
                  <a:outerShdw blurRad="38100" dist="38100" dir="2700000" algn="tl">
                    <a:srgbClr val="000000">
                      <a:alpha val="43137"/>
                    </a:srgbClr>
                  </a:outerShdw>
                </a:effectLst>
                <a:latin typeface="Magneto" panose="04030805050802020D02" pitchFamily="82"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1838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070"/>
            <a:ext cx="3862600" cy="3714750"/>
          </a:xfrm>
          <a:prstGeom prst="rect">
            <a:avLst/>
          </a:prstGeom>
        </p:spPr>
      </p:pic>
      <p:sp>
        <p:nvSpPr>
          <p:cNvPr id="4" name="Flowchart: Alternate Process 3"/>
          <p:cNvSpPr/>
          <p:nvPr/>
        </p:nvSpPr>
        <p:spPr>
          <a:xfrm>
            <a:off x="3565322" y="2804160"/>
            <a:ext cx="8062798" cy="2453640"/>
          </a:xfrm>
          <a:prstGeom prst="flowChartAlternateProcess">
            <a:avLst/>
          </a:prstGeom>
          <a:solidFill>
            <a:srgbClr val="431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0" b="1" dirty="0">
                <a:effectLst>
                  <a:outerShdw blurRad="38100" dist="38100" dir="2700000" algn="tl">
                    <a:srgbClr val="000000">
                      <a:alpha val="43137"/>
                    </a:srgbClr>
                  </a:outerShdw>
                </a:effectLst>
                <a:latin typeface="Tw Cen MT" panose="020B0602020104020603" pitchFamily="34" charset="0"/>
                <a:cs typeface="Aharoni" panose="02010803020104030203" pitchFamily="2" charset="-79"/>
              </a:rPr>
              <a:t>Questions?</a:t>
            </a:r>
          </a:p>
        </p:txBody>
      </p:sp>
    </p:spTree>
    <p:extLst>
      <p:ext uri="{BB962C8B-B14F-4D97-AF65-F5344CB8AC3E}">
        <p14:creationId xmlns:p14="http://schemas.microsoft.com/office/powerpoint/2010/main" val="43824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a:xfrm>
            <a:off x="418486" y="431800"/>
            <a:ext cx="11404600" cy="4779257"/>
          </a:xfrm>
          <a:prstGeom prst="wav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46100" y="1657999"/>
            <a:ext cx="11074400" cy="2123658"/>
          </a:xfrm>
          <a:prstGeom prst="rect">
            <a:avLst/>
          </a:prstGeom>
          <a:noFill/>
        </p:spPr>
        <p:txBody>
          <a:bodyPr wrap="square" rtlCol="0">
            <a:spAutoFit/>
          </a:bodyPr>
          <a:lstStyle/>
          <a:p>
            <a:pPr algn="ctr"/>
            <a:r>
              <a:rPr lang="en-US" sz="4400" dirty="0">
                <a:solidFill>
                  <a:schemeClr val="tx2"/>
                </a:solidFill>
                <a:latin typeface="Tw Cen MT" panose="020B0602020104020603" pitchFamily="34" charset="0"/>
              </a:rPr>
              <a:t>The Student Involvement, Development, and Empowerment Unit wishes you success as you prepare to be college and career ready.</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663" y="4318001"/>
            <a:ext cx="3534609" cy="2281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548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nscenemedia.com/umg/wp-content/uploads/2014/01/umg-rdc_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504" t="3667" r="2122" b="4000"/>
          <a:stretch/>
        </p:blipFill>
        <p:spPr bwMode="auto">
          <a:xfrm>
            <a:off x="1098223" y="353970"/>
            <a:ext cx="10075673" cy="558192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044111" y="5486400"/>
            <a:ext cx="3906589" cy="1231823"/>
            <a:chOff x="-9149" y="222206"/>
            <a:chExt cx="3307080" cy="781331"/>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4754"/>
            <a:stretch/>
          </p:blipFill>
          <p:spPr bwMode="auto">
            <a:xfrm>
              <a:off x="116581" y="222206"/>
              <a:ext cx="3055620" cy="570215"/>
            </a:xfrm>
            <a:prstGeom prst="rect">
              <a:avLst/>
            </a:prstGeom>
            <a:noFill/>
            <a:ln>
              <a:noFill/>
            </a:ln>
            <a:extLst>
              <a:ext uri="{53640926-AAD7-44D8-BBD7-CCE9431645EC}">
                <a14:shadowObscured xmlns:a14="http://schemas.microsoft.com/office/drawing/2010/main"/>
              </a:ext>
            </a:extLst>
          </p:spPr>
        </p:pic>
        <p:sp>
          <p:nvSpPr>
            <p:cNvPr id="7" name="Text Box 2"/>
            <p:cNvSpPr txBox="1">
              <a:spLocks noChangeArrowheads="1"/>
            </p:cNvSpPr>
            <p:nvPr/>
          </p:nvSpPr>
          <p:spPr bwMode="auto">
            <a:xfrm>
              <a:off x="-9149" y="736837"/>
              <a:ext cx="3307080" cy="26670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1400" b="1" dirty="0">
                  <a:solidFill>
                    <a:srgbClr val="1F497D"/>
                  </a:solidFill>
                  <a:effectLst/>
                  <a:latin typeface="Tw Cen MT"/>
                  <a:ea typeface="Calibri"/>
                  <a:cs typeface="Times New Roman"/>
                </a:rPr>
                <a:t>PARENT, COMMUNITY AND STUDENT SERVICES</a:t>
              </a:r>
              <a:endParaRPr lang="en-US" sz="1400" dirty="0">
                <a:effectLst/>
                <a:latin typeface="Calibri"/>
                <a:ea typeface="Calibri"/>
                <a:cs typeface="Times New Roman"/>
              </a:endParaRPr>
            </a:p>
          </p:txBody>
        </p:sp>
      </p:grpSp>
    </p:spTree>
    <p:extLst>
      <p:ext uri="{BB962C8B-B14F-4D97-AF65-F5344CB8AC3E}">
        <p14:creationId xmlns:p14="http://schemas.microsoft.com/office/powerpoint/2010/main" val="404927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Alternate Process 8"/>
          <p:cNvSpPr/>
          <p:nvPr/>
        </p:nvSpPr>
        <p:spPr>
          <a:xfrm>
            <a:off x="1340282" y="288098"/>
            <a:ext cx="9720200" cy="1327760"/>
          </a:xfrm>
          <a:prstGeom prst="flowChartAlternate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FFFFFF"/>
                </a:solidFill>
                <a:effectLst>
                  <a:outerShdw blurRad="38100" dist="38100" dir="2700000" algn="tl">
                    <a:srgbClr val="000000">
                      <a:alpha val="43137"/>
                    </a:srgbClr>
                  </a:outerShdw>
                </a:effectLst>
                <a:latin typeface="Tw Cen MT" panose="020B0602020104020603" pitchFamily="34" charset="0"/>
                <a:cs typeface="Aharoni" panose="02010803020104030203" pitchFamily="2" charset="-79"/>
              </a:rPr>
              <a:t>You must…</a:t>
            </a:r>
          </a:p>
        </p:txBody>
      </p:sp>
      <p:grpSp>
        <p:nvGrpSpPr>
          <p:cNvPr id="54" name="Group 53"/>
          <p:cNvGrpSpPr/>
          <p:nvPr/>
        </p:nvGrpSpPr>
        <p:grpSpPr>
          <a:xfrm>
            <a:off x="202502" y="2168599"/>
            <a:ext cx="1839237" cy="3794824"/>
            <a:chOff x="202503" y="2066791"/>
            <a:chExt cx="1839237" cy="3794824"/>
          </a:xfrm>
        </p:grpSpPr>
        <p:sp>
          <p:nvSpPr>
            <p:cNvPr id="24" name="Flowchart: Connector 23"/>
            <p:cNvSpPr/>
            <p:nvPr/>
          </p:nvSpPr>
          <p:spPr>
            <a:xfrm>
              <a:off x="202503" y="2066791"/>
              <a:ext cx="1839237" cy="1887257"/>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Tw Cen MT" panose="020B0602020104020603" pitchFamily="34" charset="0"/>
                </a:rPr>
                <a:t>Attend school daily and on time</a:t>
              </a:r>
            </a:p>
          </p:txBody>
        </p:sp>
        <p:grpSp>
          <p:nvGrpSpPr>
            <p:cNvPr id="32" name="Group 31"/>
            <p:cNvGrpSpPr/>
            <p:nvPr/>
          </p:nvGrpSpPr>
          <p:grpSpPr>
            <a:xfrm>
              <a:off x="1122121" y="4079519"/>
              <a:ext cx="0" cy="603115"/>
              <a:chOff x="1122121" y="4079519"/>
              <a:chExt cx="0" cy="603115"/>
            </a:xfrm>
          </p:grpSpPr>
          <p:cxnSp>
            <p:nvCxnSpPr>
              <p:cNvPr id="28" name="Straight Connector 27"/>
              <p:cNvCxnSpPr/>
              <p:nvPr/>
            </p:nvCxnSpPr>
            <p:spPr>
              <a:xfrm>
                <a:off x="1122121" y="4079519"/>
                <a:ext cx="0" cy="146139"/>
              </a:xfrm>
              <a:prstGeom prst="line">
                <a:avLst/>
              </a:prstGeom>
              <a:ln>
                <a:solidFill>
                  <a:schemeClr val="accent5"/>
                </a:solidFill>
              </a:ln>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a:off x="1122121" y="4310626"/>
                <a:ext cx="0" cy="146139"/>
              </a:xfrm>
              <a:prstGeom prst="line">
                <a:avLst/>
              </a:prstGeom>
              <a:ln>
                <a:solidFill>
                  <a:schemeClr val="accent5"/>
                </a:solidFill>
              </a:ln>
            </p:spPr>
            <p:style>
              <a:lnRef idx="3">
                <a:schemeClr val="accent1"/>
              </a:lnRef>
              <a:fillRef idx="0">
                <a:schemeClr val="accent1"/>
              </a:fillRef>
              <a:effectRef idx="2">
                <a:schemeClr val="accent1"/>
              </a:effectRef>
              <a:fontRef idx="minor">
                <a:schemeClr val="tx1"/>
              </a:fontRef>
            </p:style>
          </p:cxnSp>
          <p:cxnSp>
            <p:nvCxnSpPr>
              <p:cNvPr id="31" name="Straight Connector 30"/>
              <p:cNvCxnSpPr/>
              <p:nvPr/>
            </p:nvCxnSpPr>
            <p:spPr>
              <a:xfrm>
                <a:off x="1122121" y="4536495"/>
                <a:ext cx="0" cy="146139"/>
              </a:xfrm>
              <a:prstGeom prst="line">
                <a:avLst/>
              </a:prstGeom>
              <a:ln>
                <a:solidFill>
                  <a:schemeClr val="accent4">
                    <a:lumMod val="60000"/>
                    <a:lumOff val="40000"/>
                  </a:schemeClr>
                </a:solidFill>
              </a:ln>
            </p:spPr>
            <p:style>
              <a:lnRef idx="3">
                <a:schemeClr val="accent1"/>
              </a:lnRef>
              <a:fillRef idx="0">
                <a:schemeClr val="accent1"/>
              </a:fillRef>
              <a:effectRef idx="2">
                <a:schemeClr val="accent1"/>
              </a:effectRef>
              <a:fontRef idx="minor">
                <a:schemeClr val="tx1"/>
              </a:fontRef>
            </p:style>
          </p:cxnSp>
        </p:grpSp>
        <p:pic>
          <p:nvPicPr>
            <p:cNvPr id="1030" name="Picture 6" descr="http://www.mitrefinch.com.au/files/9813/5403/4202/ta_icon.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54532" y="4679526"/>
              <a:ext cx="1535178" cy="1182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p:cNvGrpSpPr/>
          <p:nvPr/>
        </p:nvGrpSpPr>
        <p:grpSpPr>
          <a:xfrm>
            <a:off x="8133566" y="2342367"/>
            <a:ext cx="1837151" cy="4079723"/>
            <a:chOff x="8133566" y="2342367"/>
            <a:chExt cx="1837151" cy="4079723"/>
          </a:xfrm>
        </p:grpSpPr>
        <p:sp>
          <p:nvSpPr>
            <p:cNvPr id="26" name="Flowchart: Connector 25"/>
            <p:cNvSpPr/>
            <p:nvPr/>
          </p:nvSpPr>
          <p:spPr>
            <a:xfrm>
              <a:off x="8133566" y="2342367"/>
              <a:ext cx="1837151" cy="1887257"/>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Tw Cen MT" panose="020B0602020104020603" pitchFamily="34" charset="0"/>
                </a:rPr>
                <a:t>Work hard </a:t>
              </a:r>
            </a:p>
          </p:txBody>
        </p:sp>
        <p:grpSp>
          <p:nvGrpSpPr>
            <p:cNvPr id="45" name="Group 44"/>
            <p:cNvGrpSpPr/>
            <p:nvPr/>
          </p:nvGrpSpPr>
          <p:grpSpPr>
            <a:xfrm>
              <a:off x="9052141" y="4304987"/>
              <a:ext cx="0" cy="603115"/>
              <a:chOff x="1122121" y="4079519"/>
              <a:chExt cx="0" cy="603115"/>
            </a:xfrm>
          </p:grpSpPr>
          <p:cxnSp>
            <p:nvCxnSpPr>
              <p:cNvPr id="46" name="Straight Connector 45"/>
              <p:cNvCxnSpPr/>
              <p:nvPr/>
            </p:nvCxnSpPr>
            <p:spPr>
              <a:xfrm>
                <a:off x="1122121" y="4079519"/>
                <a:ext cx="0" cy="146139"/>
              </a:xfrm>
              <a:prstGeom prst="line">
                <a:avLst/>
              </a:prstGeom>
              <a:ln>
                <a:solidFill>
                  <a:schemeClr val="tx1">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47" name="Straight Connector 46"/>
              <p:cNvCxnSpPr/>
              <p:nvPr/>
            </p:nvCxnSpPr>
            <p:spPr>
              <a:xfrm>
                <a:off x="1122121" y="4310626"/>
                <a:ext cx="0" cy="146139"/>
              </a:xfrm>
              <a:prstGeom prst="line">
                <a:avLst/>
              </a:prstGeom>
              <a:ln>
                <a:solidFill>
                  <a:schemeClr val="tx1">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48" name="Straight Connector 47"/>
              <p:cNvCxnSpPr/>
              <p:nvPr/>
            </p:nvCxnSpPr>
            <p:spPr>
              <a:xfrm>
                <a:off x="1122121" y="4536495"/>
                <a:ext cx="0" cy="146139"/>
              </a:xfrm>
              <a:prstGeom prst="line">
                <a:avLst/>
              </a:prstGeom>
              <a:ln>
                <a:solidFill>
                  <a:schemeClr val="tx1">
                    <a:lumMod val="60000"/>
                    <a:lumOff val="40000"/>
                  </a:schemeClr>
                </a:solidFill>
              </a:ln>
            </p:spPr>
            <p:style>
              <a:lnRef idx="3">
                <a:schemeClr val="accent1"/>
              </a:lnRef>
              <a:fillRef idx="0">
                <a:schemeClr val="accent1"/>
              </a:fillRef>
              <a:effectRef idx="2">
                <a:schemeClr val="accent1"/>
              </a:effectRef>
              <a:fontRef idx="minor">
                <a:schemeClr val="tx1"/>
              </a:fontRef>
            </p:style>
          </p:cxnSp>
        </p:grpSp>
        <p:pic>
          <p:nvPicPr>
            <p:cNvPr id="1034" name="Picture 10" descr="http://learnitoklahoma.com/wp-content/uploads/2014/05/student_laptop_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889" y="5001587"/>
              <a:ext cx="1420503" cy="1420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p:cNvGrpSpPr/>
          <p:nvPr/>
        </p:nvGrpSpPr>
        <p:grpSpPr>
          <a:xfrm>
            <a:off x="4164904" y="2342365"/>
            <a:ext cx="1835061" cy="4213797"/>
            <a:chOff x="4164904" y="2342365"/>
            <a:chExt cx="1835061" cy="4213797"/>
          </a:xfrm>
        </p:grpSpPr>
        <p:sp>
          <p:nvSpPr>
            <p:cNvPr id="20" name="Flowchart: Connector 19"/>
            <p:cNvSpPr/>
            <p:nvPr/>
          </p:nvSpPr>
          <p:spPr>
            <a:xfrm>
              <a:off x="4164904" y="2342365"/>
              <a:ext cx="1835061" cy="1887257"/>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Tw Cen MT" panose="020B0602020104020603" pitchFamily="34" charset="0"/>
                </a:rPr>
                <a:t>Participate in class</a:t>
              </a:r>
            </a:p>
          </p:txBody>
        </p:sp>
        <p:grpSp>
          <p:nvGrpSpPr>
            <p:cNvPr id="37" name="Group 36"/>
            <p:cNvGrpSpPr/>
            <p:nvPr/>
          </p:nvGrpSpPr>
          <p:grpSpPr>
            <a:xfrm>
              <a:off x="5082434" y="4308006"/>
              <a:ext cx="0" cy="603115"/>
              <a:chOff x="1122121" y="4079519"/>
              <a:chExt cx="0" cy="603115"/>
            </a:xfrm>
          </p:grpSpPr>
          <p:cxnSp>
            <p:nvCxnSpPr>
              <p:cNvPr id="38" name="Straight Connector 37"/>
              <p:cNvCxnSpPr/>
              <p:nvPr/>
            </p:nvCxnSpPr>
            <p:spPr>
              <a:xfrm>
                <a:off x="1122121" y="4079519"/>
                <a:ext cx="0" cy="146139"/>
              </a:xfrm>
              <a:prstGeom prst="line">
                <a:avLst/>
              </a:prstGeom>
              <a:ln>
                <a:solidFill>
                  <a:schemeClr val="tx1">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39" name="Straight Connector 38"/>
              <p:cNvCxnSpPr/>
              <p:nvPr/>
            </p:nvCxnSpPr>
            <p:spPr>
              <a:xfrm>
                <a:off x="1122121" y="4310626"/>
                <a:ext cx="0" cy="146139"/>
              </a:xfrm>
              <a:prstGeom prst="line">
                <a:avLst/>
              </a:prstGeom>
              <a:ln>
                <a:solidFill>
                  <a:schemeClr val="tx1">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40" name="Straight Connector 39"/>
              <p:cNvCxnSpPr/>
              <p:nvPr/>
            </p:nvCxnSpPr>
            <p:spPr>
              <a:xfrm>
                <a:off x="1122121" y="4536495"/>
                <a:ext cx="0" cy="146139"/>
              </a:xfrm>
              <a:prstGeom prst="line">
                <a:avLst/>
              </a:prstGeom>
              <a:ln>
                <a:solidFill>
                  <a:schemeClr val="tx1">
                    <a:lumMod val="60000"/>
                    <a:lumOff val="40000"/>
                  </a:schemeClr>
                </a:solidFill>
              </a:ln>
            </p:spPr>
            <p:style>
              <a:lnRef idx="3">
                <a:schemeClr val="accent1"/>
              </a:lnRef>
              <a:fillRef idx="0">
                <a:schemeClr val="accent1"/>
              </a:fillRef>
              <a:effectRef idx="2">
                <a:schemeClr val="accent1"/>
              </a:effectRef>
              <a:fontRef idx="minor">
                <a:schemeClr val="tx1"/>
              </a:fontRef>
            </p:style>
          </p:cxnSp>
        </p:grpSp>
        <p:pic>
          <p:nvPicPr>
            <p:cNvPr id="1040" name="Picture 16" descr="http://vetmed.uodiyala.edu.iq/uploads/media/New/Training_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4904" y="4805426"/>
              <a:ext cx="1750736" cy="17507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p:cNvGrpSpPr/>
          <p:nvPr/>
        </p:nvGrpSpPr>
        <p:grpSpPr>
          <a:xfrm>
            <a:off x="6200382" y="1979103"/>
            <a:ext cx="1841328" cy="3860912"/>
            <a:chOff x="6200382" y="1979103"/>
            <a:chExt cx="1841328" cy="3860912"/>
          </a:xfrm>
        </p:grpSpPr>
        <p:sp>
          <p:nvSpPr>
            <p:cNvPr id="21" name="Flowchart: Connector 20"/>
            <p:cNvSpPr/>
            <p:nvPr/>
          </p:nvSpPr>
          <p:spPr>
            <a:xfrm>
              <a:off x="6200382" y="1979103"/>
              <a:ext cx="1841328" cy="1887257"/>
            </a:xfrm>
            <a:prstGeom prst="flowChartConnector">
              <a:avLst/>
            </a:prstGeom>
            <a:solidFill>
              <a:srgbClr val="CCB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Tw Cen MT" panose="020B0602020104020603" pitchFamily="34" charset="0"/>
                </a:rPr>
                <a:t>Score high on tests</a:t>
              </a:r>
            </a:p>
          </p:txBody>
        </p:sp>
        <p:grpSp>
          <p:nvGrpSpPr>
            <p:cNvPr id="41" name="Group 40"/>
            <p:cNvGrpSpPr/>
            <p:nvPr/>
          </p:nvGrpSpPr>
          <p:grpSpPr>
            <a:xfrm>
              <a:off x="7122928" y="3933380"/>
              <a:ext cx="0" cy="603115"/>
              <a:chOff x="1122121" y="4079519"/>
              <a:chExt cx="0" cy="603115"/>
            </a:xfrm>
          </p:grpSpPr>
          <p:cxnSp>
            <p:nvCxnSpPr>
              <p:cNvPr id="42" name="Straight Connector 41"/>
              <p:cNvCxnSpPr/>
              <p:nvPr/>
            </p:nvCxnSpPr>
            <p:spPr>
              <a:xfrm>
                <a:off x="1122121" y="4079519"/>
                <a:ext cx="0" cy="146139"/>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cxnSp>
            <p:nvCxnSpPr>
              <p:cNvPr id="43" name="Straight Connector 42"/>
              <p:cNvCxnSpPr/>
              <p:nvPr/>
            </p:nvCxnSpPr>
            <p:spPr>
              <a:xfrm>
                <a:off x="1122121" y="4310626"/>
                <a:ext cx="0" cy="146139"/>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cxnSp>
            <p:nvCxnSpPr>
              <p:cNvPr id="44" name="Straight Connector 43"/>
              <p:cNvCxnSpPr/>
              <p:nvPr/>
            </p:nvCxnSpPr>
            <p:spPr>
              <a:xfrm>
                <a:off x="1122121" y="4536495"/>
                <a:ext cx="0" cy="146139"/>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grpSp>
        <p:pic>
          <p:nvPicPr>
            <p:cNvPr id="1044" name="Picture 20" descr="https://cdnd.icons8.com/wp-content/uploads/2014/09/diploma.png"/>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13328" y="4620814"/>
              <a:ext cx="1219200" cy="12192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2167003" y="1979104"/>
            <a:ext cx="1841325" cy="4047831"/>
            <a:chOff x="2167003" y="1979104"/>
            <a:chExt cx="1841325" cy="4047831"/>
          </a:xfrm>
        </p:grpSpPr>
        <p:sp>
          <p:nvSpPr>
            <p:cNvPr id="19" name="Flowchart: Connector 18"/>
            <p:cNvSpPr/>
            <p:nvPr/>
          </p:nvSpPr>
          <p:spPr>
            <a:xfrm>
              <a:off x="2167003" y="1979104"/>
              <a:ext cx="1841325" cy="1887257"/>
            </a:xfrm>
            <a:prstGeom prst="flowChartConnector">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Tw Cen MT" panose="020B0602020104020603" pitchFamily="34" charset="0"/>
                </a:rPr>
                <a:t>Earn good grades</a:t>
              </a:r>
              <a:endParaRPr lang="en-US" sz="2000" dirty="0">
                <a:solidFill>
                  <a:srgbClr val="FFFFFF"/>
                </a:solidFill>
              </a:endParaRPr>
            </a:p>
          </p:txBody>
        </p:sp>
        <p:grpSp>
          <p:nvGrpSpPr>
            <p:cNvPr id="33" name="Group 32"/>
            <p:cNvGrpSpPr/>
            <p:nvPr/>
          </p:nvGrpSpPr>
          <p:grpSpPr>
            <a:xfrm>
              <a:off x="3133138" y="3963296"/>
              <a:ext cx="0" cy="603115"/>
              <a:chOff x="1122121" y="4079519"/>
              <a:chExt cx="0" cy="603115"/>
            </a:xfrm>
          </p:grpSpPr>
          <p:cxnSp>
            <p:nvCxnSpPr>
              <p:cNvPr id="34" name="Straight Connector 33"/>
              <p:cNvCxnSpPr/>
              <p:nvPr/>
            </p:nvCxnSpPr>
            <p:spPr>
              <a:xfrm>
                <a:off x="1122121" y="4079519"/>
                <a:ext cx="0" cy="146139"/>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cxnSp>
            <p:nvCxnSpPr>
              <p:cNvPr id="35" name="Straight Connector 34"/>
              <p:cNvCxnSpPr/>
              <p:nvPr/>
            </p:nvCxnSpPr>
            <p:spPr>
              <a:xfrm>
                <a:off x="1122121" y="4310626"/>
                <a:ext cx="0" cy="146139"/>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cxnSp>
            <p:nvCxnSpPr>
              <p:cNvPr id="36" name="Straight Connector 35"/>
              <p:cNvCxnSpPr/>
              <p:nvPr/>
            </p:nvCxnSpPr>
            <p:spPr>
              <a:xfrm>
                <a:off x="1122121" y="4536495"/>
                <a:ext cx="0" cy="146139"/>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grpSp>
        <p:grpSp>
          <p:nvGrpSpPr>
            <p:cNvPr id="53" name="Group 52"/>
            <p:cNvGrpSpPr/>
            <p:nvPr/>
          </p:nvGrpSpPr>
          <p:grpSpPr>
            <a:xfrm>
              <a:off x="2440527" y="4612182"/>
              <a:ext cx="1414753" cy="1414753"/>
              <a:chOff x="2380288" y="4644807"/>
              <a:chExt cx="1414753" cy="1414753"/>
            </a:xfrm>
          </p:grpSpPr>
          <p:pic>
            <p:nvPicPr>
              <p:cNvPr id="1050" name="Picture 26" descr="http://www.theaccessproject.org.uk/assets/grades-icon-ede127b63774f204937a5d4bcb0603f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0288" y="4644807"/>
                <a:ext cx="1414753" cy="141475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cdn.mysitemyway.com/etc-mysitemyway/icons/legacy-previews/icons/glossy-black-icons-symbols-shapes/018726-glossy-black-icon-symbols-shapes-smiley-happy2.png"/>
              <p:cNvPicPr>
                <a:picLocks noChangeAspect="1" noChangeArrowheads="1"/>
              </p:cNvPicPr>
              <p:nvPr/>
            </p:nvPicPr>
            <p:blipFill rotWithShape="1">
              <a:blip r:embed="rId9">
                <a:duotone>
                  <a:prstClr val="black"/>
                  <a:schemeClr val="accent6">
                    <a:tint val="45000"/>
                    <a:satMod val="400000"/>
                  </a:schemeClr>
                </a:duotone>
                <a:extLst>
                  <a:ext uri="{BEBA8EAE-BF5A-486C-A8C5-ECC9F3942E4B}">
                    <a14:imgProps xmlns:a14="http://schemas.microsoft.com/office/drawing/2010/main">
                      <a14:imgLayer r:embed="rId10">
                        <a14:imgEffect>
                          <a14:sharpenSoften amount="50000"/>
                        </a14:imgEffect>
                        <a14:imgEffect>
                          <a14:saturation sat="0"/>
                        </a14:imgEffect>
                      </a14:imgLayer>
                    </a14:imgProps>
                  </a:ext>
                  <a:ext uri="{28A0092B-C50C-407E-A947-70E740481C1C}">
                    <a14:useLocalDpi xmlns:a14="http://schemas.microsoft.com/office/drawing/2010/main" val="0"/>
                  </a:ext>
                </a:extLst>
              </a:blip>
              <a:srcRect l="14924" t="15953" r="13821" b="14946"/>
              <a:stretch/>
            </p:blipFill>
            <p:spPr bwMode="auto">
              <a:xfrm>
                <a:off x="3147904" y="4838051"/>
                <a:ext cx="383720" cy="37212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0" name="Group 59"/>
          <p:cNvGrpSpPr/>
          <p:nvPr/>
        </p:nvGrpSpPr>
        <p:grpSpPr>
          <a:xfrm>
            <a:off x="10091802" y="1964259"/>
            <a:ext cx="1937360" cy="3768327"/>
            <a:chOff x="10091802" y="2060037"/>
            <a:chExt cx="1937360" cy="3768327"/>
          </a:xfrm>
        </p:grpSpPr>
        <p:sp>
          <p:nvSpPr>
            <p:cNvPr id="23" name="Flowchart: Connector 22"/>
            <p:cNvSpPr/>
            <p:nvPr/>
          </p:nvSpPr>
          <p:spPr>
            <a:xfrm>
              <a:off x="10091802" y="2060037"/>
              <a:ext cx="1937360" cy="1887257"/>
            </a:xfrm>
            <a:prstGeom prst="flowChartConnector">
              <a:avLst/>
            </a:prstGeom>
            <a:solidFill>
              <a:srgbClr val="CCB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Tw Cen MT" panose="020B0602020104020603" pitchFamily="34" charset="0"/>
                </a:rPr>
                <a:t>Complete classwork and homework</a:t>
              </a:r>
            </a:p>
          </p:txBody>
        </p:sp>
        <p:grpSp>
          <p:nvGrpSpPr>
            <p:cNvPr id="49" name="Group 48"/>
            <p:cNvGrpSpPr/>
            <p:nvPr/>
          </p:nvGrpSpPr>
          <p:grpSpPr>
            <a:xfrm>
              <a:off x="11096715" y="4010944"/>
              <a:ext cx="0" cy="603115"/>
              <a:chOff x="1122121" y="4079519"/>
              <a:chExt cx="0" cy="603115"/>
            </a:xfrm>
          </p:grpSpPr>
          <p:cxnSp>
            <p:nvCxnSpPr>
              <p:cNvPr id="50" name="Straight Connector 49"/>
              <p:cNvCxnSpPr/>
              <p:nvPr/>
            </p:nvCxnSpPr>
            <p:spPr>
              <a:xfrm>
                <a:off x="1122121" y="4079519"/>
                <a:ext cx="0" cy="146139"/>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cxnSp>
            <p:nvCxnSpPr>
              <p:cNvPr id="51" name="Straight Connector 50"/>
              <p:cNvCxnSpPr/>
              <p:nvPr/>
            </p:nvCxnSpPr>
            <p:spPr>
              <a:xfrm>
                <a:off x="1122121" y="4310626"/>
                <a:ext cx="0" cy="146139"/>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cxnSp>
            <p:nvCxnSpPr>
              <p:cNvPr id="52" name="Straight Connector 51"/>
              <p:cNvCxnSpPr/>
              <p:nvPr/>
            </p:nvCxnSpPr>
            <p:spPr>
              <a:xfrm>
                <a:off x="1122121" y="4536495"/>
                <a:ext cx="0" cy="146139"/>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grpSp>
        <p:pic>
          <p:nvPicPr>
            <p:cNvPr id="1056" name="Picture 32" descr="https://cdn2.iconfinder.com/data/icons/windows-8-metro-style/128/home.png"/>
            <p:cNvPicPr>
              <a:picLocks noChangeAspect="1" noChangeArrowheads="1"/>
            </p:cNvPicPr>
            <p:nvPr/>
          </p:nvPicPr>
          <p:blipFill>
            <a:blip r:embed="rId11">
              <a:duotone>
                <a:prstClr val="black"/>
                <a:schemeClr val="accent3">
                  <a:tint val="45000"/>
                  <a:satMod val="400000"/>
                </a:schemeClr>
              </a:duotone>
              <a:extLst>
                <a:ext uri="{BEBA8EAE-BF5A-486C-A8C5-ECC9F3942E4B}">
                  <a14:imgProps xmlns:a14="http://schemas.microsoft.com/office/drawing/2010/main">
                    <a14:imgLayer r:embed="rId1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487115" y="4609163"/>
              <a:ext cx="1219200" cy="12192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5-Point Star 1"/>
          <p:cNvSpPr/>
          <p:nvPr/>
        </p:nvSpPr>
        <p:spPr>
          <a:xfrm>
            <a:off x="1519753" y="2070791"/>
            <a:ext cx="739913" cy="69744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8" name="5-Point Star 57"/>
          <p:cNvSpPr/>
          <p:nvPr/>
        </p:nvSpPr>
        <p:spPr>
          <a:xfrm>
            <a:off x="3548972" y="2060037"/>
            <a:ext cx="739913" cy="69744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1" name="5-Point Star 60"/>
          <p:cNvSpPr/>
          <p:nvPr/>
        </p:nvSpPr>
        <p:spPr>
          <a:xfrm>
            <a:off x="5460469" y="2312979"/>
            <a:ext cx="739913" cy="69744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2" name="5-Point Star 61"/>
          <p:cNvSpPr/>
          <p:nvPr/>
        </p:nvSpPr>
        <p:spPr>
          <a:xfrm>
            <a:off x="7516916" y="2024234"/>
            <a:ext cx="739913" cy="69744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3" name="5-Point Star 62"/>
          <p:cNvSpPr/>
          <p:nvPr/>
        </p:nvSpPr>
        <p:spPr>
          <a:xfrm>
            <a:off x="9392435" y="2168599"/>
            <a:ext cx="739913" cy="69744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4" name="5-Point Star 63"/>
          <p:cNvSpPr/>
          <p:nvPr/>
        </p:nvSpPr>
        <p:spPr>
          <a:xfrm>
            <a:off x="11452087" y="2024234"/>
            <a:ext cx="739913" cy="69744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65428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
                                        </p:tgtEl>
                                        <p:attrNameLst>
                                          <p:attrName>style.visibility</p:attrName>
                                        </p:attrNameLst>
                                      </p:cBhvr>
                                      <p:to>
                                        <p:strVal val="hidden"/>
                                      </p:to>
                                    </p:set>
                                  </p:childTnLst>
                                </p:cTn>
                              </p:par>
                              <p:par>
                                <p:cTn id="14" presetID="53" presetClass="entr" presetSubtype="16"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500" fill="hold"/>
                                        <p:tgtEl>
                                          <p:spTgt spid="58"/>
                                        </p:tgtEl>
                                        <p:attrNameLst>
                                          <p:attrName>ppt_w</p:attrName>
                                        </p:attrNameLst>
                                      </p:cBhvr>
                                      <p:tavLst>
                                        <p:tav tm="0">
                                          <p:val>
                                            <p:fltVal val="0"/>
                                          </p:val>
                                        </p:tav>
                                        <p:tav tm="100000">
                                          <p:val>
                                            <p:strVal val="#ppt_w"/>
                                          </p:val>
                                        </p:tav>
                                      </p:tavLst>
                                    </p:anim>
                                    <p:anim calcmode="lin" valueType="num">
                                      <p:cBhvr>
                                        <p:cTn id="17" dur="500" fill="hold"/>
                                        <p:tgtEl>
                                          <p:spTgt spid="58"/>
                                        </p:tgtEl>
                                        <p:attrNameLst>
                                          <p:attrName>ppt_h</p:attrName>
                                        </p:attrNameLst>
                                      </p:cBhvr>
                                      <p:tavLst>
                                        <p:tav tm="0">
                                          <p:val>
                                            <p:fltVal val="0"/>
                                          </p:val>
                                        </p:tav>
                                        <p:tav tm="100000">
                                          <p:val>
                                            <p:strVal val="#ppt_h"/>
                                          </p:val>
                                        </p:tav>
                                      </p:tavLst>
                                    </p:anim>
                                    <p:animEffect transition="in" filter="fade">
                                      <p:cBhvr>
                                        <p:cTn id="18" dur="5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p:cTn id="25" dur="500" fill="hold"/>
                                        <p:tgtEl>
                                          <p:spTgt spid="61"/>
                                        </p:tgtEl>
                                        <p:attrNameLst>
                                          <p:attrName>ppt_w</p:attrName>
                                        </p:attrNameLst>
                                      </p:cBhvr>
                                      <p:tavLst>
                                        <p:tav tm="0">
                                          <p:val>
                                            <p:fltVal val="0"/>
                                          </p:val>
                                        </p:tav>
                                        <p:tav tm="100000">
                                          <p:val>
                                            <p:strVal val="#ppt_w"/>
                                          </p:val>
                                        </p:tav>
                                      </p:tavLst>
                                    </p:anim>
                                    <p:anim calcmode="lin" valueType="num">
                                      <p:cBhvr>
                                        <p:cTn id="26" dur="500" fill="hold"/>
                                        <p:tgtEl>
                                          <p:spTgt spid="61"/>
                                        </p:tgtEl>
                                        <p:attrNameLst>
                                          <p:attrName>ppt_h</p:attrName>
                                        </p:attrNameLst>
                                      </p:cBhvr>
                                      <p:tavLst>
                                        <p:tav tm="0">
                                          <p:val>
                                            <p:fltVal val="0"/>
                                          </p:val>
                                        </p:tav>
                                        <p:tav tm="100000">
                                          <p:val>
                                            <p:strVal val="#ppt_h"/>
                                          </p:val>
                                        </p:tav>
                                      </p:tavLst>
                                    </p:anim>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61"/>
                                        </p:tgtEl>
                                        <p:attrNameLst>
                                          <p:attrName>style.visibility</p:attrName>
                                        </p:attrNameLst>
                                      </p:cBhvr>
                                      <p:to>
                                        <p:strVal val="hidden"/>
                                      </p:to>
                                    </p:set>
                                  </p:childTnLst>
                                </p:cTn>
                              </p:par>
                              <p:par>
                                <p:cTn id="32" presetID="53" presetClass="entr" presetSubtype="16"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p:cTn id="34" dur="500" fill="hold"/>
                                        <p:tgtEl>
                                          <p:spTgt spid="62"/>
                                        </p:tgtEl>
                                        <p:attrNameLst>
                                          <p:attrName>ppt_w</p:attrName>
                                        </p:attrNameLst>
                                      </p:cBhvr>
                                      <p:tavLst>
                                        <p:tav tm="0">
                                          <p:val>
                                            <p:fltVal val="0"/>
                                          </p:val>
                                        </p:tav>
                                        <p:tav tm="100000">
                                          <p:val>
                                            <p:strVal val="#ppt_w"/>
                                          </p:val>
                                        </p:tav>
                                      </p:tavLst>
                                    </p:anim>
                                    <p:anim calcmode="lin" valueType="num">
                                      <p:cBhvr>
                                        <p:cTn id="35" dur="500" fill="hold"/>
                                        <p:tgtEl>
                                          <p:spTgt spid="62"/>
                                        </p:tgtEl>
                                        <p:attrNameLst>
                                          <p:attrName>ppt_h</p:attrName>
                                        </p:attrNameLst>
                                      </p:cBhvr>
                                      <p:tavLst>
                                        <p:tav tm="0">
                                          <p:val>
                                            <p:fltVal val="0"/>
                                          </p:val>
                                        </p:tav>
                                        <p:tav tm="100000">
                                          <p:val>
                                            <p:strVal val="#ppt_h"/>
                                          </p:val>
                                        </p:tav>
                                      </p:tavLst>
                                    </p:anim>
                                    <p:animEffect transition="in" filter="fade">
                                      <p:cBhvr>
                                        <p:cTn id="36" dur="500"/>
                                        <p:tgtEl>
                                          <p:spTgt spid="6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62"/>
                                        </p:tgtEl>
                                        <p:attrNameLst>
                                          <p:attrName>style.visibility</p:attrName>
                                        </p:attrNameLst>
                                      </p:cBhvr>
                                      <p:to>
                                        <p:strVal val="hidden"/>
                                      </p:to>
                                    </p:set>
                                  </p:childTnLst>
                                </p:cTn>
                              </p:par>
                              <p:par>
                                <p:cTn id="41" presetID="53" presetClass="entr" presetSubtype="16"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p:cTn id="43" dur="500" fill="hold"/>
                                        <p:tgtEl>
                                          <p:spTgt spid="63"/>
                                        </p:tgtEl>
                                        <p:attrNameLst>
                                          <p:attrName>ppt_w</p:attrName>
                                        </p:attrNameLst>
                                      </p:cBhvr>
                                      <p:tavLst>
                                        <p:tav tm="0">
                                          <p:val>
                                            <p:fltVal val="0"/>
                                          </p:val>
                                        </p:tav>
                                        <p:tav tm="100000">
                                          <p:val>
                                            <p:strVal val="#ppt_w"/>
                                          </p:val>
                                        </p:tav>
                                      </p:tavLst>
                                    </p:anim>
                                    <p:anim calcmode="lin" valueType="num">
                                      <p:cBhvr>
                                        <p:cTn id="44" dur="500" fill="hold"/>
                                        <p:tgtEl>
                                          <p:spTgt spid="63"/>
                                        </p:tgtEl>
                                        <p:attrNameLst>
                                          <p:attrName>ppt_h</p:attrName>
                                        </p:attrNameLst>
                                      </p:cBhvr>
                                      <p:tavLst>
                                        <p:tav tm="0">
                                          <p:val>
                                            <p:fltVal val="0"/>
                                          </p:val>
                                        </p:tav>
                                        <p:tav tm="100000">
                                          <p:val>
                                            <p:strVal val="#ppt_h"/>
                                          </p:val>
                                        </p:tav>
                                      </p:tavLst>
                                    </p:anim>
                                    <p:animEffect transition="in" filter="fade">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63"/>
                                        </p:tgtEl>
                                        <p:attrNameLst>
                                          <p:attrName>style.visibility</p:attrName>
                                        </p:attrNameLst>
                                      </p:cBhvr>
                                      <p:to>
                                        <p:strVal val="hidden"/>
                                      </p:to>
                                    </p:set>
                                  </p:childTnLst>
                                </p:cTn>
                              </p:par>
                              <p:par>
                                <p:cTn id="50" presetID="53" presetClass="entr" presetSubtype="16" fill="hold" grpId="0" nodeType="with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8" grpId="0" animBg="1"/>
      <p:bldP spid="58" grpId="1" animBg="1"/>
      <p:bldP spid="61" grpId="0" animBg="1"/>
      <p:bldP spid="61" grpId="1" animBg="1"/>
      <p:bldP spid="62" grpId="0" animBg="1"/>
      <p:bldP spid="62" grpId="1" animBg="1"/>
      <p:bldP spid="63" grpId="0" animBg="1"/>
      <p:bldP spid="63" grpId="1" animBg="1"/>
      <p:bldP spid="64" grpId="0" animBg="1"/>
      <p:bldP spid="6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itchFamily="34" charset="0"/>
                <a:cs typeface="Arial" pitchFamily="34" charset="0"/>
              </a:rPr>
            </a:b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1050648" y="1890897"/>
            <a:ext cx="10395504" cy="1200329"/>
          </a:xfrm>
          <a:prstGeom prst="rect">
            <a:avLst/>
          </a:prstGeom>
          <a:noFill/>
        </p:spPr>
        <p:txBody>
          <a:bodyPr wrap="square" rtlCol="0">
            <a:spAutoFit/>
          </a:bodyPr>
          <a:lstStyle/>
          <a:p>
            <a:pPr marL="285750" indent="-285750">
              <a:buFont typeface="Wingdings" panose="05000000000000000000" pitchFamily="2" charset="2"/>
              <a:buChar char="§"/>
            </a:pPr>
            <a:r>
              <a:rPr lang="en-US" sz="3600" dirty="0">
                <a:latin typeface="Tw Cen MT" panose="020B0602020104020603" pitchFamily="34" charset="0"/>
              </a:rPr>
              <a:t>Describe three actions you can take to be college and career ready.</a:t>
            </a:r>
          </a:p>
        </p:txBody>
      </p:sp>
      <p:grpSp>
        <p:nvGrpSpPr>
          <p:cNvPr id="7" name="Group 6"/>
          <p:cNvGrpSpPr/>
          <p:nvPr/>
        </p:nvGrpSpPr>
        <p:grpSpPr>
          <a:xfrm>
            <a:off x="1017854" y="-268578"/>
            <a:ext cx="10771603" cy="2214826"/>
            <a:chOff x="1017854" y="-268578"/>
            <a:chExt cx="10771603" cy="2214826"/>
          </a:xfrm>
        </p:grpSpPr>
        <p:sp>
          <p:nvSpPr>
            <p:cNvPr id="8" name="TextBox 7"/>
            <p:cNvSpPr txBox="1"/>
            <p:nvPr/>
          </p:nvSpPr>
          <p:spPr>
            <a:xfrm>
              <a:off x="1017854" y="495040"/>
              <a:ext cx="10114249" cy="1107996"/>
            </a:xfrm>
            <a:prstGeom prst="rect">
              <a:avLst/>
            </a:prstGeom>
            <a:noFill/>
          </p:spPr>
          <p:txBody>
            <a:bodyPr vert="horz" wrap="square" rtlCol="0">
              <a:spAutoFit/>
            </a:bodyPr>
            <a:lstStyle/>
            <a:p>
              <a:r>
                <a:rPr lang="en-US" sz="6600" dirty="0">
                  <a:solidFill>
                    <a:schemeClr val="tx2"/>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Let’s Review…</a:t>
              </a:r>
              <a:endParaRPr lang="en-US" sz="6600" dirty="0">
                <a:solidFill>
                  <a:schemeClr val="tx2"/>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pic>
          <p:nvPicPr>
            <p:cNvPr id="9" name="Picture 10" descr="http://www.universitymanage.com/assets/img/icon/ex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2628">
              <a:off x="9539251" y="-268578"/>
              <a:ext cx="2250206" cy="22148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364625" y="2707177"/>
            <a:ext cx="7996036" cy="4150823"/>
            <a:chOff x="3364625" y="2707177"/>
            <a:chExt cx="7996036" cy="4150823"/>
          </a:xfrm>
        </p:grpSpPr>
        <p:pic>
          <p:nvPicPr>
            <p:cNvPr id="4102" name="Picture 6" descr="http://www.webnovation.com.au/wp-content/uploads/2012/12/1-2-3.jpg"/>
            <p:cNvPicPr>
              <a:picLocks noChangeAspect="1" noChangeArrowheads="1"/>
            </p:cNvPicPr>
            <p:nvPr/>
          </p:nvPicPr>
          <p:blipFill rotWithShape="1">
            <a:blip r:embed="rId4">
              <a:extLst>
                <a:ext uri="{28A0092B-C50C-407E-A947-70E740481C1C}">
                  <a14:useLocalDpi xmlns:a14="http://schemas.microsoft.com/office/drawing/2010/main" val="0"/>
                </a:ext>
              </a:extLst>
            </a:blip>
            <a:srcRect l="5586" t="21655" r="5862" b="23172"/>
            <a:stretch/>
          </p:blipFill>
          <p:spPr bwMode="auto">
            <a:xfrm>
              <a:off x="3364625" y="4442832"/>
              <a:ext cx="5168458" cy="241516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rot="433689">
              <a:off x="8530571" y="2707177"/>
              <a:ext cx="2830090" cy="3084567"/>
              <a:chOff x="8853866" y="1783129"/>
              <a:chExt cx="2830090" cy="3084567"/>
            </a:xfrm>
          </p:grpSpPr>
          <p:pic>
            <p:nvPicPr>
              <p:cNvPr id="15" name="Picture 8" descr="http://cliparts.co/cliparts/pio/9Re/pio9Reji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8270">
                <a:off x="8853866" y="1783129"/>
                <a:ext cx="2830090" cy="308456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21166311">
                <a:off x="9315911" y="2520890"/>
                <a:ext cx="2002221" cy="923330"/>
              </a:xfrm>
              <a:prstGeom prst="rect">
                <a:avLst/>
              </a:prstGeom>
              <a:noFill/>
            </p:spPr>
            <p:txBody>
              <a:bodyPr wrap="square" rtlCol="0">
                <a:spAutoFit/>
              </a:bodyPr>
              <a:lstStyle/>
              <a:p>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P</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a:t>
                </a:r>
                <a:r>
                  <a:rPr lang="en-US" sz="1000" b="1" dirty="0">
                    <a:solidFill>
                      <a:srgbClr val="0070C0"/>
                    </a:solidFill>
                    <a:effectLst>
                      <a:outerShdw blurRad="38100" dist="38100" dir="2700000" algn="tl">
                        <a:srgbClr val="000000">
                          <a:alpha val="43137"/>
                        </a:srgbClr>
                      </a:outerShdw>
                    </a:effectLst>
                    <a:latin typeface="Tw Cen MT" panose="020B0602020104020603" pitchFamily="34" charset="0"/>
                  </a:rPr>
                  <a:t> </a:t>
                </a:r>
                <a:r>
                  <a:rPr lang="en-US" sz="5400" b="1" dirty="0">
                    <a:solidFill>
                      <a:srgbClr val="0070C0"/>
                    </a:solidFill>
                    <a:effectLst>
                      <a:outerShdw blurRad="38100" dist="38100" dir="2700000" algn="tl">
                        <a:srgbClr val="000000">
                          <a:alpha val="43137"/>
                        </a:srgbClr>
                      </a:outerShdw>
                    </a:effectLst>
                    <a:latin typeface="Tw Cen MT" panose="020B0602020104020603" pitchFamily="34" charset="0"/>
                  </a:rPr>
                  <a:t>S</a:t>
                </a:r>
              </a:p>
            </p:txBody>
          </p:sp>
        </p:grpSp>
      </p:grpSp>
    </p:spTree>
    <p:extLst>
      <p:ext uri="{BB962C8B-B14F-4D97-AF65-F5344CB8AC3E}">
        <p14:creationId xmlns:p14="http://schemas.microsoft.com/office/powerpoint/2010/main" val="198755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ughoundpestcontrol.com/images/General/facts_general.jpg"/>
          <p:cNvPicPr>
            <a:picLocks noChangeAspect="1" noChangeArrowheads="1"/>
          </p:cNvPicPr>
          <p:nvPr/>
        </p:nvPicPr>
        <p:blipFill rotWithShape="1">
          <a:blip r:embed="rId3">
            <a:extLst>
              <a:ext uri="{28A0092B-C50C-407E-A947-70E740481C1C}">
                <a14:useLocalDpi xmlns:a14="http://schemas.microsoft.com/office/drawing/2010/main" val="0"/>
              </a:ext>
            </a:extLst>
          </a:blip>
          <a:srcRect l="19445" t="5500" r="12385" b="14938"/>
          <a:stretch/>
        </p:blipFill>
        <p:spPr bwMode="auto">
          <a:xfrm>
            <a:off x="9836262" y="79036"/>
            <a:ext cx="2203337" cy="23974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itchFamily="34" charset="0"/>
                <a:cs typeface="Arial" pitchFamily="34" charset="0"/>
              </a:rPr>
            </a:b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3"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916254" y="1992981"/>
            <a:ext cx="10114249" cy="1569660"/>
          </a:xfrm>
          <a:prstGeom prst="rect">
            <a:avLst/>
          </a:prstGeom>
          <a:noFill/>
        </p:spPr>
        <p:txBody>
          <a:bodyPr wrap="square" rtlCol="0">
            <a:spAutoFit/>
          </a:bodyPr>
          <a:lstStyle/>
          <a:p>
            <a:pPr marL="285750" indent="-285750">
              <a:buFont typeface="Wingdings" panose="05000000000000000000" pitchFamily="2" charset="2"/>
              <a:buChar char="§"/>
            </a:pPr>
            <a:r>
              <a:rPr lang="en-US" sz="4800" dirty="0">
                <a:latin typeface="Tw Cen MT" panose="020B0602020104020603" pitchFamily="34" charset="0"/>
              </a:rPr>
              <a:t>The majors with the best pay include Engineering</a:t>
            </a:r>
            <a:r>
              <a:rPr lang="en-US" sz="4800">
                <a:latin typeface="Tw Cen MT" panose="020B0602020104020603" pitchFamily="34" charset="0"/>
              </a:rPr>
              <a:t>, Economics </a:t>
            </a:r>
            <a:r>
              <a:rPr lang="en-US" sz="4800" dirty="0">
                <a:latin typeface="Tw Cen MT" panose="020B0602020104020603" pitchFamily="34" charset="0"/>
              </a:rPr>
              <a:t>and Physics.</a:t>
            </a:r>
          </a:p>
        </p:txBody>
      </p:sp>
      <p:sp>
        <p:nvSpPr>
          <p:cNvPr id="4" name="TextBox 3"/>
          <p:cNvSpPr txBox="1"/>
          <p:nvPr/>
        </p:nvSpPr>
        <p:spPr>
          <a:xfrm>
            <a:off x="1017854" y="495040"/>
            <a:ext cx="10114249" cy="1107996"/>
          </a:xfrm>
          <a:prstGeom prst="rect">
            <a:avLst/>
          </a:prstGeom>
          <a:noFill/>
        </p:spPr>
        <p:txBody>
          <a:bodyPr vert="horz" wrap="square" rtlCol="0">
            <a:spAutoFit/>
          </a:bodyPr>
          <a:lstStyle/>
          <a:p>
            <a:r>
              <a:rPr lang="en-US" sz="6600" dirty="0">
                <a:solidFill>
                  <a:schemeClr val="tx2"/>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Interesting Facts</a:t>
            </a:r>
            <a:endParaRPr lang="en-US" sz="6600" dirty="0">
              <a:solidFill>
                <a:schemeClr val="tx2"/>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sp>
        <p:nvSpPr>
          <p:cNvPr id="14" name="Rectangle 13"/>
          <p:cNvSpPr/>
          <p:nvPr/>
        </p:nvSpPr>
        <p:spPr>
          <a:xfrm>
            <a:off x="3547289" y="6467609"/>
            <a:ext cx="8492311" cy="307777"/>
          </a:xfrm>
          <a:prstGeom prst="rect">
            <a:avLst/>
          </a:prstGeom>
        </p:spPr>
        <p:txBody>
          <a:bodyPr wrap="square">
            <a:spAutoFit/>
          </a:bodyPr>
          <a:lstStyle/>
          <a:p>
            <a:pPr algn="r"/>
            <a:r>
              <a:rPr lang="en-US" sz="1400" b="1" dirty="0">
                <a:solidFill>
                  <a:schemeClr val="tx2"/>
                </a:solidFill>
              </a:rPr>
              <a:t>SOURCE</a:t>
            </a:r>
            <a:r>
              <a:rPr lang="en-US" sz="1300" b="1" dirty="0">
                <a:solidFill>
                  <a:schemeClr val="tx2"/>
                </a:solidFill>
              </a:rPr>
              <a:t>: </a:t>
            </a:r>
            <a:r>
              <a:rPr lang="en-US" sz="1300" b="1" i="1" dirty="0">
                <a:solidFill>
                  <a:schemeClr val="tx2"/>
                </a:solidFill>
              </a:rPr>
              <a:t>“THE BEST AND WORST COLLEGE DEGREES BY SALARY” CBS MONEY WATCH.COM</a:t>
            </a:r>
          </a:p>
        </p:txBody>
      </p:sp>
      <p:grpSp>
        <p:nvGrpSpPr>
          <p:cNvPr id="11" name="Group 10"/>
          <p:cNvGrpSpPr/>
          <p:nvPr/>
        </p:nvGrpSpPr>
        <p:grpSpPr>
          <a:xfrm>
            <a:off x="1701415" y="4306349"/>
            <a:ext cx="8366126" cy="1742215"/>
            <a:chOff x="904603" y="4140199"/>
            <a:chExt cx="9603397" cy="2044700"/>
          </a:xfrm>
        </p:grpSpPr>
        <p:pic>
          <p:nvPicPr>
            <p:cNvPr id="9" name="Picture 4" descr="http://www.usna.edu/AeroDept/_files/images/Logo-aerospace-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603" y="4140199"/>
              <a:ext cx="2118861" cy="2044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ache4.asset-cache.net/xc/450142599.jpg?v=2&amp;c=IWSAsset&amp;k=2&amp;d=O4dcJ-My6QDU5mKamNgEiyAxRw0CdqiIcdPjFcsD3-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5210" y="4142913"/>
              <a:ext cx="1852790" cy="1848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ustainability.umw.edu/dot/files/2011/06/UMW_econ_d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0926" y="4294522"/>
              <a:ext cx="1661776" cy="16617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385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nded Design Blue 16x9">
  <a:themeElements>
    <a:clrScheme name="Custom 6">
      <a:dk1>
        <a:srgbClr val="514843"/>
      </a:dk1>
      <a:lt1>
        <a:srgbClr val="FFFFFF"/>
      </a:lt1>
      <a:dk2>
        <a:srgbClr val="000000"/>
      </a:dk2>
      <a:lt2>
        <a:srgbClr val="FFFFFF"/>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TC103457464[[fn=Dividend]]</Template>
  <TotalTime>7192</TotalTime>
  <Words>2196</Words>
  <Application>Microsoft Macintosh PowerPoint</Application>
  <PresentationFormat>Widescreen</PresentationFormat>
  <Paragraphs>518</Paragraphs>
  <Slides>67</Slides>
  <Notes>65</Notes>
  <HiddenSlides>0</HiddenSlides>
  <MMClips>0</MMClips>
  <ScaleCrop>false</ScaleCrop>
  <HeadingPairs>
    <vt:vector size="6" baseType="variant">
      <vt:variant>
        <vt:lpstr>Fonts Used</vt:lpstr>
      </vt:variant>
      <vt:variant>
        <vt:i4>25</vt:i4>
      </vt:variant>
      <vt:variant>
        <vt:lpstr>Theme</vt:lpstr>
      </vt:variant>
      <vt:variant>
        <vt:i4>2</vt:i4>
      </vt:variant>
      <vt:variant>
        <vt:lpstr>Slide Titles</vt:lpstr>
      </vt:variant>
      <vt:variant>
        <vt:i4>67</vt:i4>
      </vt:variant>
    </vt:vector>
  </HeadingPairs>
  <TitlesOfParts>
    <vt:vector size="94" baseType="lpstr">
      <vt:lpstr>Aharoni</vt:lpstr>
      <vt:lpstr>Arial</vt:lpstr>
      <vt:lpstr>Arial Black</vt:lpstr>
      <vt:lpstr>Arial Narrow</vt:lpstr>
      <vt:lpstr>Arial Rounded MT Bold</vt:lpstr>
      <vt:lpstr>Berlin Sans FB</vt:lpstr>
      <vt:lpstr>Calibri</vt:lpstr>
      <vt:lpstr>Copperplate Gothic Bold</vt:lpstr>
      <vt:lpstr>Corbel</vt:lpstr>
      <vt:lpstr>Eras Medium ITC</vt:lpstr>
      <vt:lpstr>Estrangelo Edessa</vt:lpstr>
      <vt:lpstr>Euphemia</vt:lpstr>
      <vt:lpstr>Franklin Gothic Medium</vt:lpstr>
      <vt:lpstr>Franklin Gothic Medium Cond</vt:lpstr>
      <vt:lpstr>Gisha</vt:lpstr>
      <vt:lpstr>Magneto</vt:lpstr>
      <vt:lpstr>Mistral</vt:lpstr>
      <vt:lpstr>Pristina</vt:lpstr>
      <vt:lpstr>Tempus Sans ITC</vt:lpstr>
      <vt:lpstr>Times</vt:lpstr>
      <vt:lpstr>Times New Roman</vt:lpstr>
      <vt:lpstr>Trebuchet MS</vt:lpstr>
      <vt:lpstr>Tunga</vt:lpstr>
      <vt:lpstr>Tw Cen MT</vt:lpstr>
      <vt:lpstr>Wingdings</vt:lpstr>
      <vt:lpstr>Banded Design Blue 16x9</vt:lpstr>
      <vt:lpstr>Office Theme</vt:lpstr>
      <vt:lpstr>College and Career Readiness Middle School</vt:lpstr>
      <vt:lpstr>DISTRICT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Grade Point Average (GPA) The importance of a competitive GPA</vt:lpstr>
      <vt:lpstr>Grade Point Average (GPA) The importance of a competitive GPA</vt:lpstr>
      <vt:lpstr>GPA Grade Point Average</vt:lpstr>
      <vt:lpstr>PowerPoint Presentation</vt:lpstr>
      <vt:lpstr>PowerPoint Presentation</vt:lpstr>
      <vt:lpstr>GPA - Grade Point Average</vt:lpstr>
      <vt:lpstr>Grade Point Average (GPA)</vt:lpstr>
      <vt:lpstr>PowerPoint Presentation</vt:lpstr>
      <vt:lpstr>PowerPoint Presentation</vt:lpstr>
      <vt:lpstr>PowerPoint Presentation</vt:lpstr>
      <vt:lpstr>PowerPoint Presentation</vt:lpstr>
      <vt:lpstr>Let’s Compare!</vt:lpstr>
      <vt:lpstr>Honors Courses</vt:lpstr>
      <vt:lpstr>Advanced Placement (AP) Courses</vt:lpstr>
      <vt:lpstr>PowerPoint Presentation</vt:lpstr>
      <vt:lpstr>PowerPoint Presentation</vt:lpstr>
      <vt:lpstr>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teacher will take the pledge!</vt:lpstr>
      <vt:lpstr>Encourage your family to take the pledge!</vt:lpstr>
      <vt:lpstr>Now you take the pledge!</vt:lpstr>
      <vt:lpstr>College Box</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L. Franco</dc:creator>
  <cp:lastModifiedBy>Camp, Morena</cp:lastModifiedBy>
  <cp:revision>1080</cp:revision>
  <cp:lastPrinted>2016-04-21T18:52:23Z</cp:lastPrinted>
  <dcterms:created xsi:type="dcterms:W3CDTF">2014-08-26T23:51:37Z</dcterms:created>
  <dcterms:modified xsi:type="dcterms:W3CDTF">2020-10-08T22:39:42Z</dcterms:modified>
</cp:coreProperties>
</file>